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58" r:id="rId11"/>
    <p:sldId id="268" r:id="rId12"/>
    <p:sldId id="269" r:id="rId13"/>
    <p:sldId id="25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Jóga a </a:t>
            </a:r>
            <a:r>
              <a:rPr lang="cs-CZ" dirty="0" err="1" smtClean="0"/>
              <a:t>powerjóga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Petra </a:t>
            </a:r>
            <a:r>
              <a:rPr lang="cs-CZ" dirty="0" err="1" smtClean="0"/>
              <a:t>Čaplová</a:t>
            </a:r>
            <a:r>
              <a:rPr lang="cs-CZ" dirty="0" smtClean="0"/>
              <a:t>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26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Poweryoga</a:t>
            </a:r>
            <a:r>
              <a:rPr lang="cs-CZ" dirty="0" smtClean="0"/>
              <a:t> (</a:t>
            </a:r>
            <a:r>
              <a:rPr lang="cs-CZ" dirty="0" err="1" smtClean="0"/>
              <a:t>powerjóga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Koncept </a:t>
            </a:r>
            <a:r>
              <a:rPr lang="cs-CZ" dirty="0" err="1"/>
              <a:t>powerjógy</a:t>
            </a:r>
            <a:r>
              <a:rPr lang="cs-CZ" dirty="0"/>
              <a:t> je založen na propojení kineziologie a psychologie. </a:t>
            </a:r>
            <a:r>
              <a:rPr lang="cs-CZ" dirty="0" smtClean="0"/>
              <a:t>Cvičení využívá </a:t>
            </a:r>
            <a:r>
              <a:rPr lang="cs-CZ" dirty="0"/>
              <a:t>obou dvou komponentů současně, tak jako běžný život. Je to styl cvičení, který </a:t>
            </a:r>
            <a:r>
              <a:rPr lang="cs-CZ" dirty="0" smtClean="0"/>
              <a:t>vychází </a:t>
            </a:r>
            <a:r>
              <a:rPr lang="cs-CZ" dirty="0"/>
              <a:t>ze základů jógy. </a:t>
            </a:r>
            <a:endParaRPr lang="cs-CZ" dirty="0" smtClean="0"/>
          </a:p>
          <a:p>
            <a:r>
              <a:rPr lang="cs-CZ" dirty="0"/>
              <a:t>Princip </a:t>
            </a:r>
            <a:r>
              <a:rPr lang="cs-CZ" dirty="0" err="1"/>
              <a:t>powerjógy</a:t>
            </a:r>
            <a:r>
              <a:rPr lang="cs-CZ" dirty="0"/>
              <a:t> vytváří cvičení jógových pozic (</a:t>
            </a:r>
            <a:r>
              <a:rPr lang="cs-CZ" dirty="0" err="1"/>
              <a:t>ásán</a:t>
            </a:r>
            <a:r>
              <a:rPr lang="cs-CZ" dirty="0"/>
              <a:t>), které se plynule opakují jedna za </a:t>
            </a:r>
            <a:r>
              <a:rPr lang="cs-CZ" dirty="0" smtClean="0"/>
              <a:t>druhou, </a:t>
            </a:r>
            <a:r>
              <a:rPr lang="cs-CZ" dirty="0"/>
              <a:t>za plynulého rytmu dechu. Jde o </a:t>
            </a:r>
            <a:r>
              <a:rPr lang="cs-CZ" dirty="0" smtClean="0"/>
              <a:t>vědomý </a:t>
            </a:r>
            <a:r>
              <a:rPr lang="cs-CZ" dirty="0"/>
              <a:t>trénink těla prostřednictvím řízeného dechu a maximálního respektování těla</a:t>
            </a:r>
            <a:r>
              <a:rPr lang="cs-CZ" dirty="0" smtClean="0"/>
              <a:t>. V </a:t>
            </a:r>
            <a:r>
              <a:rPr lang="cs-CZ" dirty="0"/>
              <a:t>začátku je </a:t>
            </a:r>
            <a:r>
              <a:rPr lang="cs-CZ" dirty="0" err="1"/>
              <a:t>powerjóga</a:t>
            </a:r>
            <a:r>
              <a:rPr lang="cs-CZ" dirty="0"/>
              <a:t> o učení se správně držet tělo, plynule dýchat a udržet hluboký svalový stabilizační systém páteře pro bezpečné cvičení. </a:t>
            </a:r>
            <a:endParaRPr lang="cs-CZ" dirty="0" smtClean="0"/>
          </a:p>
          <a:p>
            <a:r>
              <a:rPr lang="cs-CZ" dirty="0" err="1"/>
              <a:t>Powerjóga</a:t>
            </a:r>
            <a:r>
              <a:rPr lang="cs-CZ" dirty="0"/>
              <a:t> je cvičební styl, který využívá pozice z klasické jógy, díky kterým </a:t>
            </a:r>
            <a:r>
              <a:rPr lang="cs-CZ" b="1" dirty="0"/>
              <a:t>protáhnete</a:t>
            </a:r>
            <a:r>
              <a:rPr lang="cs-CZ" dirty="0"/>
              <a:t>, </a:t>
            </a:r>
            <a:r>
              <a:rPr lang="cs-CZ" b="1" dirty="0"/>
              <a:t>zpevníte</a:t>
            </a:r>
            <a:r>
              <a:rPr lang="cs-CZ" dirty="0"/>
              <a:t> a </a:t>
            </a:r>
            <a:r>
              <a:rPr lang="cs-CZ" b="1" dirty="0"/>
              <a:t>zrelaxujete</a:t>
            </a:r>
            <a:r>
              <a:rPr lang="cs-CZ" dirty="0"/>
              <a:t> celé tělo, ale </a:t>
            </a:r>
            <a:r>
              <a:rPr lang="cs-CZ" b="1" dirty="0"/>
              <a:t>není přísný a důsledný ve </a:t>
            </a:r>
            <a:r>
              <a:rPr lang="cs-CZ" b="1" dirty="0" smtClean="0"/>
              <a:t>filozofii </a:t>
            </a:r>
            <a:r>
              <a:rPr lang="cs-CZ" dirty="0" smtClean="0"/>
              <a:t>a</a:t>
            </a:r>
            <a:r>
              <a:rPr lang="cs-CZ" dirty="0"/>
              <a:t> pravidlech, které klasická jóga vyžaduje. Pozice jsou plynule opakovány jedna za druhou s prvotním zaměřením pozornosti na dech.</a:t>
            </a:r>
          </a:p>
          <a:p>
            <a:r>
              <a:rPr lang="cs-CZ" dirty="0" err="1"/>
              <a:t>Powerjóga</a:t>
            </a:r>
            <a:r>
              <a:rPr lang="cs-CZ" dirty="0"/>
              <a:t> vychází z </a:t>
            </a:r>
            <a:r>
              <a:rPr lang="cs-CZ" dirty="0" err="1"/>
              <a:t>ashtanga</a:t>
            </a:r>
            <a:r>
              <a:rPr lang="cs-CZ" dirty="0"/>
              <a:t> jógy a hathajógy. Přenesením jógy na americký kontinent bylo třeba cvičení trochu upravit a toho se chopil v roce 1979 Bryan </a:t>
            </a:r>
            <a:r>
              <a:rPr lang="cs-CZ" dirty="0" err="1"/>
              <a:t>Kest</a:t>
            </a:r>
            <a:r>
              <a:rPr lang="cs-CZ" dirty="0"/>
              <a:t>, který zjemnil </a:t>
            </a:r>
            <a:r>
              <a:rPr lang="cs-CZ" dirty="0" err="1"/>
              <a:t>ashtanga</a:t>
            </a:r>
            <a:r>
              <a:rPr lang="cs-CZ" dirty="0"/>
              <a:t> jógu v jógu ne tak </a:t>
            </a:r>
            <a:r>
              <a:rPr lang="cs-CZ" dirty="0" smtClean="0"/>
              <a:t>striktní</a:t>
            </a:r>
            <a:r>
              <a:rPr lang="cs-CZ" dirty="0"/>
              <a:t>, náročnou a vyžadující každodenní disciplínu. V </a:t>
            </a:r>
            <a:r>
              <a:rPr lang="cs-CZ" dirty="0" err="1"/>
              <a:t>powerjóze</a:t>
            </a:r>
            <a:r>
              <a:rPr lang="cs-CZ" dirty="0"/>
              <a:t> je možné </a:t>
            </a:r>
            <a:r>
              <a:rPr lang="cs-CZ" dirty="0" smtClean="0"/>
              <a:t>na rozdíl </a:t>
            </a:r>
            <a:r>
              <a:rPr lang="cs-CZ" dirty="0"/>
              <a:t>od </a:t>
            </a:r>
            <a:r>
              <a:rPr lang="cs-CZ" dirty="0" err="1"/>
              <a:t>ashtanga</a:t>
            </a:r>
            <a:r>
              <a:rPr lang="cs-CZ" dirty="0"/>
              <a:t> jógy </a:t>
            </a:r>
            <a:r>
              <a:rPr lang="cs-CZ" b="1" dirty="0"/>
              <a:t>ásany libovolně kombinovat</a:t>
            </a:r>
            <a:r>
              <a:rPr lang="cs-CZ" dirty="0"/>
              <a:t> a není striktně předepsáno, jak dlouho dobu v pozicích setrvávat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59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Charakteristikou jednotlivých základních pozic různých úrovní se rozumí</a:t>
            </a:r>
            <a:r>
              <a:rPr lang="cs-CZ" dirty="0"/>
              <a:t>:</a:t>
            </a:r>
          </a:p>
          <a:p>
            <a:r>
              <a:rPr lang="cs-CZ" dirty="0"/>
              <a:t>cíl a důvod provádění pozic</a:t>
            </a:r>
          </a:p>
          <a:p>
            <a:r>
              <a:rPr lang="cs-CZ" dirty="0"/>
              <a:t>výchozí pozice</a:t>
            </a:r>
          </a:p>
          <a:p>
            <a:r>
              <a:rPr lang="cs-CZ" dirty="0"/>
              <a:t>průběh provádění pozice a dýchání v jednotlivých fázích</a:t>
            </a:r>
          </a:p>
          <a:p>
            <a:r>
              <a:rPr lang="cs-CZ" dirty="0"/>
              <a:t>modifikace pro klienty nezvládající základní provedení pozice</a:t>
            </a:r>
          </a:p>
          <a:p>
            <a:r>
              <a:rPr lang="cs-CZ" dirty="0"/>
              <a:t>způsob učení, rozložení na jednotlivé </a:t>
            </a:r>
            <a:r>
              <a:rPr lang="cs-CZ" dirty="0" smtClean="0"/>
              <a:t>fáze, techniky </a:t>
            </a:r>
            <a:r>
              <a:rPr lang="cs-CZ" dirty="0" err="1" smtClean="0"/>
              <a:t>powerjógy</a:t>
            </a:r>
            <a:r>
              <a:rPr lang="cs-CZ" dirty="0" smtClean="0"/>
              <a:t>, nejčastější </a:t>
            </a:r>
            <a:r>
              <a:rPr lang="cs-CZ" dirty="0"/>
              <a:t>způsoby a příčiny chybného provedení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74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 pyramidy – od jednoduchého k složitějšímu </a:t>
            </a:r>
          </a:p>
          <a:p>
            <a:pPr marL="0" indent="0">
              <a:buNone/>
            </a:pPr>
            <a:r>
              <a:rPr lang="cs-CZ" u="sng" dirty="0" smtClean="0"/>
              <a:t>60 minut: </a:t>
            </a:r>
          </a:p>
          <a:p>
            <a:r>
              <a:rPr lang="cs-CZ" dirty="0" smtClean="0"/>
              <a:t>10 minut – úvodní část (dechové cvičení, rozhýbání se a zahřátí s akcentem na CORE) </a:t>
            </a:r>
          </a:p>
          <a:p>
            <a:r>
              <a:rPr lang="cs-CZ" dirty="0" smtClean="0"/>
              <a:t>25 minut – dynamika a protažení ve stoji (pozdravy slunci, stojné pozice) </a:t>
            </a:r>
          </a:p>
          <a:p>
            <a:r>
              <a:rPr lang="cs-CZ" dirty="0" smtClean="0"/>
              <a:t>15 minut – pozice v sedě a v leže </a:t>
            </a:r>
          </a:p>
          <a:p>
            <a:r>
              <a:rPr lang="cs-CZ" dirty="0" smtClean="0"/>
              <a:t>10 minut – závěrečná část (relaxace, </a:t>
            </a:r>
            <a:r>
              <a:rPr lang="cs-CZ" dirty="0" err="1" smtClean="0"/>
              <a:t>šávasana</a:t>
            </a:r>
            <a:r>
              <a:rPr lang="cs-CZ" dirty="0" smtClean="0"/>
              <a:t>, dechové cvičení)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68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Pozdrav slunci A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3" y="1838077"/>
            <a:ext cx="12196693" cy="5019923"/>
          </a:xfrm>
        </p:spPr>
      </p:pic>
    </p:spTree>
    <p:extLst>
      <p:ext uri="{BB962C8B-B14F-4D97-AF65-F5344CB8AC3E}">
        <p14:creationId xmlns:p14="http://schemas.microsoft.com/office/powerpoint/2010/main" val="288178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Pozdrav slunci B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19" y="1152983"/>
            <a:ext cx="5764944" cy="57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Jóga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Jóga</a:t>
            </a:r>
            <a:r>
              <a:rPr lang="cs-CZ" dirty="0"/>
              <a:t> </a:t>
            </a:r>
            <a:r>
              <a:rPr lang="cs-CZ" dirty="0" smtClean="0"/>
              <a:t>(</a:t>
            </a:r>
            <a:r>
              <a:rPr lang="hi-IN" dirty="0" smtClean="0"/>
              <a:t>योग</a:t>
            </a:r>
            <a:r>
              <a:rPr lang="cs-CZ" dirty="0" smtClean="0"/>
              <a:t>)</a:t>
            </a:r>
            <a:r>
              <a:rPr lang="hi-IN" dirty="0" smtClean="0"/>
              <a:t>, </a:t>
            </a:r>
            <a:r>
              <a:rPr lang="cs-CZ" dirty="0" smtClean="0"/>
              <a:t>etymologicky pochází ze slova</a:t>
            </a:r>
            <a:r>
              <a:rPr lang="cs-CZ" dirty="0"/>
              <a:t> jho, nejbližší český překlad </a:t>
            </a:r>
            <a:r>
              <a:rPr lang="cs-CZ" i="1" dirty="0" smtClean="0"/>
              <a:t>spojení</a:t>
            </a:r>
            <a:r>
              <a:rPr lang="cs-CZ" dirty="0" smtClean="0"/>
              <a:t>. Znamená </a:t>
            </a:r>
            <a:r>
              <a:rPr lang="cs-CZ" dirty="0"/>
              <a:t>obnovení spojení individuálního Já (Átman) s universálním Bytím </a:t>
            </a:r>
            <a:r>
              <a:rPr lang="cs-CZ" dirty="0" smtClean="0"/>
              <a:t>(</a:t>
            </a:r>
            <a:r>
              <a:rPr lang="cs-CZ" dirty="0" err="1" smtClean="0"/>
              <a:t>Brahma</a:t>
            </a:r>
            <a:r>
              <a:rPr lang="cs-CZ" dirty="0"/>
              <a:t>)</a:t>
            </a:r>
            <a:r>
              <a:rPr lang="cs-CZ" dirty="0" smtClean="0"/>
              <a:t>. </a:t>
            </a:r>
            <a:r>
              <a:rPr lang="cs-CZ" dirty="0"/>
              <a:t>Sanskrtský výraz </a:t>
            </a:r>
            <a:r>
              <a:rPr lang="cs-CZ" i="1" dirty="0"/>
              <a:t>jóga</a:t>
            </a:r>
            <a:r>
              <a:rPr lang="cs-CZ" dirty="0"/>
              <a:t>, odvozený od slovního kořenu </a:t>
            </a:r>
            <a:r>
              <a:rPr lang="cs-CZ" i="1" dirty="0" err="1"/>
              <a:t>judž</a:t>
            </a:r>
            <a:r>
              <a:rPr lang="cs-CZ" dirty="0"/>
              <a:t>, má mnoho různých </a:t>
            </a:r>
            <a:r>
              <a:rPr lang="cs-CZ" dirty="0" smtClean="0"/>
              <a:t>významů,</a:t>
            </a:r>
            <a:r>
              <a:rPr lang="cs-CZ" baseline="30000" dirty="0"/>
              <a:t> </a:t>
            </a:r>
            <a:r>
              <a:rPr lang="cs-CZ" dirty="0" smtClean="0"/>
              <a:t>z </a:t>
            </a:r>
            <a:r>
              <a:rPr lang="cs-CZ" dirty="0"/>
              <a:t>nichž nejužívanější jsou: připoutat, spojit, sjednotit nebo ovládnout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Nejstarší zmínky o józe pocházejí z bráhman (900 až 500 př. n. l.) jako o asketických praktikách světců. V </a:t>
            </a:r>
            <a:r>
              <a:rPr lang="cs-CZ" dirty="0"/>
              <a:t>U</a:t>
            </a:r>
            <a:r>
              <a:rPr lang="cs-CZ" dirty="0" smtClean="0"/>
              <a:t>panišadách (</a:t>
            </a:r>
            <a:r>
              <a:rPr lang="cs-CZ" dirty="0"/>
              <a:t>staroindická literární díla nábožensko-filosofického </a:t>
            </a:r>
            <a:r>
              <a:rPr lang="cs-CZ" dirty="0" smtClean="0"/>
              <a:t>charakteru)</a:t>
            </a:r>
            <a:r>
              <a:rPr lang="cs-CZ" dirty="0"/>
              <a:t> se mluví o způsobech meditace a </a:t>
            </a:r>
            <a:r>
              <a:rPr lang="cs-CZ" dirty="0" smtClean="0"/>
              <a:t>uctívání,</a:t>
            </a:r>
            <a:r>
              <a:rPr lang="cs-CZ" baseline="30000" dirty="0"/>
              <a:t> </a:t>
            </a:r>
            <a:r>
              <a:rPr lang="cs-CZ" dirty="0" smtClean="0"/>
              <a:t>které </a:t>
            </a:r>
            <a:r>
              <a:rPr lang="cs-CZ" dirty="0"/>
              <a:t>pochází z let kolem 900 př. n. l. Nejznámější zmínky o józe pocházejí z </a:t>
            </a:r>
            <a:r>
              <a:rPr lang="cs-CZ" dirty="0" smtClean="0"/>
              <a:t>Bhagavadgíty(posvátná kniha hinduizmu)(200 </a:t>
            </a:r>
            <a:r>
              <a:rPr lang="cs-CZ" dirty="0"/>
              <a:t>př. n. l.) a </a:t>
            </a:r>
            <a:r>
              <a:rPr lang="cs-CZ" dirty="0" err="1"/>
              <a:t>Pataňdžaliho</a:t>
            </a:r>
            <a:r>
              <a:rPr lang="cs-CZ" dirty="0"/>
              <a:t> jóga súter (300 až 200 př. n. l</a:t>
            </a:r>
            <a:r>
              <a:rPr lang="cs-CZ" dirty="0" smtClean="0"/>
              <a:t>.). </a:t>
            </a:r>
            <a:endParaRPr lang="cs-CZ" dirty="0"/>
          </a:p>
          <a:p>
            <a:r>
              <a:rPr lang="cs-CZ" dirty="0"/>
              <a:t>Jóga je součástí tradic Východu, a právě proto nám mohou připadat některé její koncepce složité, nebo dokonce </a:t>
            </a:r>
            <a:r>
              <a:rPr lang="cs-CZ" dirty="0" smtClean="0"/>
              <a:t>nepochopitelné.</a:t>
            </a:r>
            <a:endParaRPr lang="cs-CZ" dirty="0"/>
          </a:p>
        </p:txBody>
      </p:sp>
      <p:pic>
        <p:nvPicPr>
          <p:cNvPr id="1026" name="Picture 2" descr="Výsledek obrázku pro o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0"/>
            <a:ext cx="2425700" cy="23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1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762000"/>
            <a:ext cx="8946541" cy="548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K cílům jógy patří</a:t>
            </a:r>
            <a:r>
              <a:rPr lang="cs-CZ" u="sng" dirty="0" smtClean="0"/>
              <a:t>:</a:t>
            </a:r>
          </a:p>
          <a:p>
            <a:pPr lvl="0"/>
            <a:r>
              <a:rPr lang="cs-CZ" dirty="0" smtClean="0"/>
              <a:t>tělesné </a:t>
            </a:r>
            <a:r>
              <a:rPr lang="cs-CZ" dirty="0"/>
              <a:t>zdraví,</a:t>
            </a:r>
          </a:p>
          <a:p>
            <a:pPr lvl="0"/>
            <a:r>
              <a:rPr lang="cs-CZ" dirty="0"/>
              <a:t>duševní zdraví,</a:t>
            </a:r>
          </a:p>
          <a:p>
            <a:pPr lvl="0"/>
            <a:r>
              <a:rPr lang="cs-CZ" dirty="0"/>
              <a:t>sociální zdraví, duchovní zdraví,</a:t>
            </a:r>
          </a:p>
          <a:p>
            <a:pPr lvl="0"/>
            <a:r>
              <a:rPr lang="cs-CZ" dirty="0"/>
              <a:t>seberealizace a uskutečnění Božského v nás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u="sng" dirty="0"/>
              <a:t>Těchto cílů lze dosáhnout:</a:t>
            </a:r>
            <a:endParaRPr lang="cs-CZ" dirty="0"/>
          </a:p>
          <a:p>
            <a:pPr lvl="0"/>
            <a:r>
              <a:rPr lang="cs-CZ" dirty="0"/>
              <a:t>láskou a pomáháním všem tvorům,</a:t>
            </a:r>
          </a:p>
          <a:p>
            <a:pPr lvl="0"/>
            <a:r>
              <a:rPr lang="cs-CZ" dirty="0"/>
              <a:t>úctou k životu, ochranou přírody a životního prostředí,</a:t>
            </a:r>
          </a:p>
          <a:p>
            <a:pPr lvl="0"/>
            <a:r>
              <a:rPr lang="cs-CZ" dirty="0"/>
              <a:t>mírumilovným rozpoložením mysli,</a:t>
            </a:r>
          </a:p>
          <a:p>
            <a:pPr lvl="0"/>
            <a:r>
              <a:rPr lang="cs-CZ" dirty="0"/>
              <a:t>plnohodnotnou vegetariánskou stravou,</a:t>
            </a:r>
          </a:p>
          <a:p>
            <a:pPr lvl="0"/>
            <a:r>
              <a:rPr lang="cs-CZ" dirty="0"/>
              <a:t>čistými myšlenkami a pozitivním způsobem života,</a:t>
            </a:r>
          </a:p>
          <a:p>
            <a:pPr lvl="0"/>
            <a:r>
              <a:rPr lang="cs-CZ" dirty="0"/>
              <a:t>tělesným, duševním a duchovním cvičením,</a:t>
            </a:r>
          </a:p>
          <a:p>
            <a:r>
              <a:rPr lang="cs-CZ" dirty="0"/>
              <a:t>tolerancí vůči všem národům, kulturám a náboženstvím.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003" y="1510348"/>
            <a:ext cx="3916193" cy="26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pojetí jógy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dnešní době je jóga chápána spíše jako možnost, jak dosáhnout zdravého životního stylu. Lidé cvičí jógu, protože věří, že praktikováním jógových cviků dosáhnou lepší postavy, v lepším případě jógu považují za léčebnou metodu a prevenci, která je vhodná k nápravě správného držení těla, pomůže od bolesti zad či nesprávného dýchání nebo slouží jako prosté odreagování. Její hloubka je dnes zcela potlačena, především na </a:t>
            </a:r>
            <a:r>
              <a:rPr lang="cs-CZ" dirty="0" smtClean="0"/>
              <a:t>západě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na </a:t>
            </a:r>
            <a:r>
              <a:rPr lang="cs-CZ" dirty="0" smtClean="0"/>
              <a:t>východě </a:t>
            </a:r>
            <a:r>
              <a:rPr lang="cs-CZ" dirty="0"/>
              <a:t>má jóga svoji dlouholetou tradici a dodnes je velmi uznávaná.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537" y="4724400"/>
            <a:ext cx="321446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jógových poloh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současnosti se u nás jóga soustřeďuje </a:t>
            </a:r>
            <a:r>
              <a:rPr lang="cs-CZ" dirty="0"/>
              <a:t>na pozice, polohy těla (</a:t>
            </a:r>
            <a:r>
              <a:rPr lang="cs-CZ" dirty="0" err="1"/>
              <a:t>asány</a:t>
            </a:r>
            <a:r>
              <a:rPr lang="cs-CZ" dirty="0"/>
              <a:t>) a dechová cvičení s cílem dosáhnout kontroly nad tělem a myslí. Obecně </a:t>
            </a:r>
            <a:r>
              <a:rPr lang="cs-CZ" dirty="0" err="1"/>
              <a:t>asána</a:t>
            </a:r>
            <a:r>
              <a:rPr lang="cs-CZ" dirty="0"/>
              <a:t> znamená zaujmout na delší čas určitou tělesnou polohu a cítit se v ní příjemně a uvolněně. Mnohé </a:t>
            </a:r>
            <a:r>
              <a:rPr lang="cs-CZ" dirty="0" err="1"/>
              <a:t>asány</a:t>
            </a:r>
            <a:r>
              <a:rPr lang="cs-CZ" dirty="0"/>
              <a:t> byly odvozeny od přirozených pohybů a pozic zvířat a někdy také odrážejí schopnost zvířat pomoci si v případě onemocnění. Mají také názvy po zvířatech, např. kočka, tygr, zajíc, atd.  </a:t>
            </a:r>
            <a:endParaRPr lang="cs-CZ" dirty="0" smtClean="0"/>
          </a:p>
          <a:p>
            <a:r>
              <a:rPr lang="cs-CZ" dirty="0" err="1"/>
              <a:t>Asány</a:t>
            </a:r>
            <a:r>
              <a:rPr lang="cs-CZ" dirty="0"/>
              <a:t> jsou oproti gymnastickému cvičení charakteristické svým pomalým tempem, důraz je kladem na správnost provedení a procítění. Nehraje zde roli množství cviků, nýbrž kvalita. Smyslem a cílem </a:t>
            </a:r>
            <a:r>
              <a:rPr lang="cs-CZ" dirty="0" err="1"/>
              <a:t>asán</a:t>
            </a:r>
            <a:r>
              <a:rPr lang="cs-CZ" dirty="0"/>
              <a:t> není uvést do pohybu nahromaděnou energii nebo napětí, nýbrž sladit tělo a mysl vědomým procítěním tělesných i duševních dějů, soustředěným pohybem a uvolněním. </a:t>
            </a:r>
            <a:r>
              <a:rPr lang="cs-CZ" dirty="0" err="1"/>
              <a:t>Asány</a:t>
            </a:r>
            <a:r>
              <a:rPr lang="cs-CZ" dirty="0"/>
              <a:t> tělo neunaví ani nevyčerpají. Naopak, naplní ho energií a svěžestí.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465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1" y="452718"/>
            <a:ext cx="8978900" cy="5795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Pravidelné cvičení </a:t>
            </a:r>
            <a:r>
              <a:rPr lang="cs-CZ" u="sng" dirty="0" err="1"/>
              <a:t>asán</a:t>
            </a:r>
            <a:r>
              <a:rPr lang="cs-CZ" u="sng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/>
              <a:t>zvyšuje pružnost páteře,</a:t>
            </a:r>
          </a:p>
          <a:p>
            <a:pPr lvl="0"/>
            <a:r>
              <a:rPr lang="cs-CZ" dirty="0"/>
              <a:t>zlepšuje pohyblivost kloubů,</a:t>
            </a:r>
          </a:p>
          <a:p>
            <a:pPr lvl="0"/>
            <a:r>
              <a:rPr lang="cs-CZ" dirty="0"/>
              <a:t>napomáhá uvolnění, posílení a bohatému prokrvení svalů,</a:t>
            </a:r>
          </a:p>
          <a:p>
            <a:pPr lvl="0"/>
            <a:r>
              <a:rPr lang="cs-CZ" dirty="0"/>
              <a:t>povzbuzuje a harmonizuje činnost orgánů i žláz,</a:t>
            </a:r>
          </a:p>
          <a:p>
            <a:pPr lvl="0"/>
            <a:r>
              <a:rPr lang="cs-CZ" dirty="0"/>
              <a:t>podporuje látkovou výměnu a funkci lymfatického systému,</a:t>
            </a:r>
          </a:p>
          <a:p>
            <a:pPr lvl="0"/>
            <a:r>
              <a:rPr lang="cs-CZ" dirty="0"/>
              <a:t>posiluje imunitní systém,</a:t>
            </a:r>
          </a:p>
          <a:p>
            <a:pPr lvl="0"/>
            <a:r>
              <a:rPr lang="cs-CZ" dirty="0"/>
              <a:t>normalizuje a stabilizuje krevní oběh a krevní tlak,</a:t>
            </a:r>
          </a:p>
          <a:p>
            <a:pPr lvl="0"/>
            <a:r>
              <a:rPr lang="cs-CZ" dirty="0"/>
              <a:t>zklidňuje a posiluje nervy,</a:t>
            </a:r>
          </a:p>
          <a:p>
            <a:pPr lvl="0"/>
            <a:r>
              <a:rPr lang="cs-CZ" dirty="0"/>
              <a:t>pročišťuje a osvěžuje pokožku</a:t>
            </a:r>
            <a:r>
              <a:rPr lang="cs-CZ" dirty="0" smtClean="0"/>
              <a:t>.</a:t>
            </a:r>
          </a:p>
          <a:p>
            <a:pPr lvl="0"/>
            <a:r>
              <a:rPr lang="cs-CZ" dirty="0"/>
              <a:t>Co se týče popisu a názvosloví ásan, není zde jednota. V průběhu let různí učitelé vytvořili své vlastní systémy, které se od sebe méně či více liší. Najdeme tak rozdíly jak v samotném provedení ásan, tak i v jejich sanskrtském a českém názvosloví.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192" y="981963"/>
            <a:ext cx="3679284" cy="36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správného dýchání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Jóga ukazuje, jak lze pomocí různých dechových technik ovlivňovat tělo i mysl. Způsob, jakým dýcháme, se však bohužel velmi vzdálil přirozenému a správnému </a:t>
            </a:r>
            <a:r>
              <a:rPr lang="cs-CZ" dirty="0" smtClean="0"/>
              <a:t>dýchání. </a:t>
            </a:r>
            <a:r>
              <a:rPr lang="cs-CZ" dirty="0"/>
              <a:t>Zásadní podmínkou k obnovení zdravého způsobu dýchání je nácvik plného jógového dechu.</a:t>
            </a:r>
          </a:p>
          <a:p>
            <a:pPr marL="0" indent="0">
              <a:buNone/>
            </a:pPr>
            <a:r>
              <a:rPr lang="cs-CZ" u="sng" dirty="0"/>
              <a:t>Plný jógový dech:</a:t>
            </a:r>
            <a:endParaRPr lang="cs-CZ" dirty="0"/>
          </a:p>
          <a:p>
            <a:r>
              <a:rPr lang="cs-CZ" dirty="0"/>
              <a:t>          </a:t>
            </a:r>
            <a:r>
              <a:rPr lang="cs-CZ" b="1" dirty="0"/>
              <a:t>správně dýchat je možné třemi způsoby:</a:t>
            </a:r>
          </a:p>
          <a:p>
            <a:pPr lvl="0"/>
            <a:r>
              <a:rPr lang="cs-CZ" dirty="0"/>
              <a:t>břišní neboli brániční dech,</a:t>
            </a:r>
          </a:p>
          <a:p>
            <a:pPr lvl="0"/>
            <a:r>
              <a:rPr lang="cs-CZ" dirty="0"/>
              <a:t>hrudní dech,</a:t>
            </a:r>
          </a:p>
          <a:p>
            <a:pPr lvl="0"/>
            <a:r>
              <a:rPr lang="cs-CZ" dirty="0"/>
              <a:t>podklíčkový dech.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576282"/>
            <a:ext cx="430557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2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Při zdravém a přirozeném dýchání se všechny tři typy spojí do jediného nádechu a výdechu a vytvoří „plynulou vlnu“, která probíhá s nádechem zezdola nahoru a při výdechu seshora dolů: s nádechem se břicho vyklene vpřed a hrudník se rozevře, s výdechem se hrudník i břicho zase vracejí. Pokud budeme takto dýchat, tedy přirozeně a bez násilí využívat plnou kapacitu plic, provádíme plný jógový dech.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0" y="4432300"/>
            <a:ext cx="3273237" cy="2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Jóga pro děti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534" y="205291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Cviky </a:t>
            </a:r>
            <a:r>
              <a:rPr lang="cs-CZ" dirty="0"/>
              <a:t>určené dětem musí být přizpůsobeny jejich schopnostem, dovednostem a </a:t>
            </a:r>
            <a:r>
              <a:rPr lang="cs-CZ" dirty="0" smtClean="0"/>
              <a:t>možnostem.</a:t>
            </a:r>
          </a:p>
          <a:p>
            <a:r>
              <a:rPr lang="cs-CZ" dirty="0" smtClean="0"/>
              <a:t>Cviky </a:t>
            </a:r>
            <a:r>
              <a:rPr lang="cs-CZ" dirty="0"/>
              <a:t>pro děti vychází ze cviků určených pro dospělé. 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/>
              <a:t>velmi vhodné se při praktikování jógy s dětmi považuje názorná ukázka. Je nezbytné, aby učitel cvičil s dětmi. Učitel a žák jsou zde partnery – spoluprožívají příběh a svým cvičením jej dotvářejí. </a:t>
            </a:r>
            <a:endParaRPr lang="cs-CZ" dirty="0" smtClean="0"/>
          </a:p>
          <a:p>
            <a:r>
              <a:rPr lang="cs-CZ" dirty="0" smtClean="0"/>
              <a:t>Mluvené </a:t>
            </a:r>
            <a:r>
              <a:rPr lang="cs-CZ" dirty="0"/>
              <a:t>slovo zesiluje účinek jógových cvičení (</a:t>
            </a:r>
            <a:r>
              <a:rPr lang="cs-CZ" dirty="0" err="1"/>
              <a:t>asán</a:t>
            </a:r>
            <a:r>
              <a:rPr lang="cs-CZ" dirty="0"/>
              <a:t>) a probouzí imaginační schopnosti dítěte. Jógová cvičení umožňují dětem určité sebevyjádření vlastním tělem a získání kontroly nad svými pohyby</a:t>
            </a:r>
            <a:r>
              <a:rPr lang="cs-CZ" dirty="0" smtClean="0"/>
              <a:t>.</a:t>
            </a:r>
          </a:p>
          <a:p>
            <a:r>
              <a:rPr lang="cs-CZ" dirty="0" smtClean="0"/>
              <a:t>Co </a:t>
            </a:r>
            <a:r>
              <a:rPr lang="cs-CZ" dirty="0"/>
              <a:t>je opravdu nezbytnou součástí každého cvičení s dětmi, je motivace.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75" y="0"/>
            <a:ext cx="2828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</TotalTime>
  <Words>460</Words>
  <Application>Microsoft Office PowerPoint</Application>
  <PresentationFormat>Širokoúhlá obrazovka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Mangal</vt:lpstr>
      <vt:lpstr>Wingdings 3</vt:lpstr>
      <vt:lpstr>Ion</vt:lpstr>
      <vt:lpstr>Jóga a powerjóga </vt:lpstr>
      <vt:lpstr>Jóga</vt:lpstr>
      <vt:lpstr>Prezentace aplikace PowerPoint</vt:lpstr>
      <vt:lpstr>Dnešní pojetí jógy</vt:lpstr>
      <vt:lpstr>Charakteristika jógových poloh </vt:lpstr>
      <vt:lpstr>Prezentace aplikace PowerPoint</vt:lpstr>
      <vt:lpstr>Zásady správného dýchání </vt:lpstr>
      <vt:lpstr>Prezentace aplikace PowerPoint</vt:lpstr>
      <vt:lpstr>Jóga pro děti </vt:lpstr>
      <vt:lpstr>Poweryoga (powerjóga) </vt:lpstr>
      <vt:lpstr>Prezentace aplikace PowerPoint</vt:lpstr>
      <vt:lpstr>Stavba lekce</vt:lpstr>
      <vt:lpstr>Pozdrav slunci A </vt:lpstr>
      <vt:lpstr>Pozdrav slunci B </vt:lpstr>
    </vt:vector>
  </TitlesOfParts>
  <Company>Technická univerzita v Liberci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Jóga a powerjóga</dc:title>
  <dc:creator>Petra Caplová</dc:creator>
  <cp:lastModifiedBy>Petra Caplová</cp:lastModifiedBy>
  <cp:revision>11</cp:revision>
  <dcterms:created xsi:type="dcterms:W3CDTF">2016-11-25T09:16:02Z</dcterms:created>
  <dcterms:modified xsi:type="dcterms:W3CDTF">2016-11-25T11:38:01Z</dcterms:modified>
</cp:coreProperties>
</file>