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60" r:id="rId6"/>
    <p:sldId id="261" r:id="rId7"/>
    <p:sldId id="262" r:id="rId8"/>
    <p:sldId id="278" r:id="rId9"/>
    <p:sldId id="279" r:id="rId10"/>
    <p:sldId id="263" r:id="rId11"/>
    <p:sldId id="264" r:id="rId12"/>
    <p:sldId id="265" r:id="rId13"/>
    <p:sldId id="281" r:id="rId14"/>
    <p:sldId id="282" r:id="rId15"/>
    <p:sldId id="270" r:id="rId16"/>
    <p:sldId id="271" r:id="rId17"/>
    <p:sldId id="272" r:id="rId18"/>
    <p:sldId id="273" r:id="rId19"/>
    <p:sldId id="274" r:id="rId20"/>
    <p:sldId id="277" r:id="rId21"/>
    <p:sldId id="283" r:id="rId22"/>
    <p:sldId id="276"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B128C053-FBD3-4E30-B4B8-2D2B07A322A0}"/>
              </a:ext>
            </a:extLst>
          </p:cNvPr>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5" name="Date Placeholder 3">
            <a:extLst>
              <a:ext uri="{FF2B5EF4-FFF2-40B4-BE49-F238E27FC236}">
                <a16:creationId xmlns:a16="http://schemas.microsoft.com/office/drawing/2014/main" id="{95C27D8C-D01C-4E78-97EB-B98D090192C5}"/>
              </a:ext>
            </a:extLst>
          </p:cNvPr>
          <p:cNvSpPr>
            <a:spLocks noGrp="1"/>
          </p:cNvSpPr>
          <p:nvPr>
            <p:ph type="dt" sz="half" idx="10"/>
          </p:nvPr>
        </p:nvSpPr>
        <p:spPr/>
        <p:txBody>
          <a:bodyPr/>
          <a:lstStyle>
            <a:lvl1pPr>
              <a:defRPr/>
            </a:lvl1pPr>
          </a:lstStyle>
          <a:p>
            <a:pPr>
              <a:defRPr/>
            </a:pPr>
            <a:fld id="{F777A080-9992-46B8-AD30-9E27FE5588AD}" type="datetimeFigureOut">
              <a:rPr lang="cs-CZ"/>
              <a:pPr>
                <a:defRPr/>
              </a:pPr>
              <a:t>04.12.2025</a:t>
            </a:fld>
            <a:endParaRPr lang="cs-CZ"/>
          </a:p>
        </p:txBody>
      </p:sp>
      <p:sp>
        <p:nvSpPr>
          <p:cNvPr id="6" name="Footer Placeholder 4">
            <a:extLst>
              <a:ext uri="{FF2B5EF4-FFF2-40B4-BE49-F238E27FC236}">
                <a16:creationId xmlns:a16="http://schemas.microsoft.com/office/drawing/2014/main" id="{54BF8655-7DB3-4333-A34A-453888DA323E}"/>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5AE9DC35-07EB-4D75-83CB-B94C5C5745F6}"/>
              </a:ext>
            </a:extLst>
          </p:cNvPr>
          <p:cNvSpPr>
            <a:spLocks noGrp="1"/>
          </p:cNvSpPr>
          <p:nvPr>
            <p:ph type="sldNum" sz="quarter" idx="12"/>
          </p:nvPr>
        </p:nvSpPr>
        <p:spPr/>
        <p:txBody>
          <a:bodyPr/>
          <a:lstStyle>
            <a:lvl1pPr>
              <a:defRPr/>
            </a:lvl1pPr>
          </a:lstStyle>
          <a:p>
            <a:pPr>
              <a:defRPr/>
            </a:pPr>
            <a:fld id="{33157790-EA88-41DE-8446-9F07D4111375}" type="slidenum">
              <a:rPr lang="cs-CZ"/>
              <a:pPr>
                <a:defRPr/>
              </a:pPr>
              <a:t>‹#›</a:t>
            </a:fld>
            <a:endParaRPr lang="cs-CZ"/>
          </a:p>
        </p:txBody>
      </p:sp>
    </p:spTree>
    <p:extLst>
      <p:ext uri="{BB962C8B-B14F-4D97-AF65-F5344CB8AC3E}">
        <p14:creationId xmlns:p14="http://schemas.microsoft.com/office/powerpoint/2010/main" val="44739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ormAutofit/>
          </a:bodyPr>
          <a:lstStyle>
            <a:lvl1pPr algn="l">
              <a:defRPr sz="2400" b="0"/>
            </a:lvl1pPr>
          </a:lstStyle>
          <a:p>
            <a:r>
              <a:rPr lang="cs-CZ"/>
              <a:t>Kliknutím lze upravit styl.</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bodyPr>
          <a:lstStyle>
            <a:lvl1pPr marL="0" indent="0" algn="ctr">
              <a:buFontTx/>
              <a:buNone/>
              <a:defRPr sz="1600"/>
            </a:lvl1pPr>
          </a:lstStyle>
          <a:p>
            <a:pPr lvl="0"/>
            <a:r>
              <a:rPr lang="cs-CZ" noProof="0"/>
              <a:t>Kliknutím na ikonu přidáte obrázek.</a:t>
            </a:r>
            <a:endParaRPr lang="en-US" noProof="0" dirty="0"/>
          </a:p>
        </p:txBody>
      </p:sp>
      <p:sp>
        <p:nvSpPr>
          <p:cNvPr id="4" name="Text Placeholder 3"/>
          <p:cNvSpPr>
            <a:spLocks noGrp="1"/>
          </p:cNvSpPr>
          <p:nvPr>
            <p:ph type="body" sz="half" idx="2"/>
          </p:nvPr>
        </p:nvSpPr>
        <p:spPr>
          <a:xfrm>
            <a:off x="804863" y="5367338"/>
            <a:ext cx="7526337" cy="493712"/>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Footer Placeholder 4">
            <a:extLst>
              <a:ext uri="{FF2B5EF4-FFF2-40B4-BE49-F238E27FC236}">
                <a16:creationId xmlns:a16="http://schemas.microsoft.com/office/drawing/2014/main" id="{C66C3ABE-E63F-4973-8606-EC16D42A9D76}"/>
              </a:ext>
            </a:extLst>
          </p:cNvPr>
          <p:cNvSpPr>
            <a:spLocks noGrp="1"/>
          </p:cNvSpPr>
          <p:nvPr>
            <p:ph type="ftr" sz="quarter" idx="14"/>
          </p:nvPr>
        </p:nvSpPr>
        <p:spPr/>
        <p:txBody>
          <a:bodyPr/>
          <a:lstStyle>
            <a:lvl1pPr>
              <a:defRPr/>
            </a:lvl1pPr>
          </a:lstStyle>
          <a:p>
            <a:pPr>
              <a:defRPr/>
            </a:pPr>
            <a:endParaRPr lang="cs-CZ"/>
          </a:p>
        </p:txBody>
      </p:sp>
      <p:sp>
        <p:nvSpPr>
          <p:cNvPr id="6" name="Date Placeholder 3">
            <a:extLst>
              <a:ext uri="{FF2B5EF4-FFF2-40B4-BE49-F238E27FC236}">
                <a16:creationId xmlns:a16="http://schemas.microsoft.com/office/drawing/2014/main" id="{D3A14141-CE46-4327-AC2B-4F4EEB80E086}"/>
              </a:ext>
            </a:extLst>
          </p:cNvPr>
          <p:cNvSpPr>
            <a:spLocks noGrp="1"/>
          </p:cNvSpPr>
          <p:nvPr>
            <p:ph type="dt" sz="half" idx="15"/>
          </p:nvPr>
        </p:nvSpPr>
        <p:spPr/>
        <p:txBody>
          <a:bodyPr/>
          <a:lstStyle>
            <a:lvl1pPr>
              <a:defRPr/>
            </a:lvl1pPr>
          </a:lstStyle>
          <a:p>
            <a:pPr>
              <a:defRPr/>
            </a:pPr>
            <a:fld id="{F8634AA4-6AFD-411A-AB87-71DDEF19CFDA}" type="datetimeFigureOut">
              <a:rPr lang="cs-CZ"/>
              <a:pPr>
                <a:defRPr/>
              </a:pPr>
              <a:t>04.12.2025</a:t>
            </a:fld>
            <a:endParaRPr lang="cs-CZ"/>
          </a:p>
        </p:txBody>
      </p:sp>
      <p:sp>
        <p:nvSpPr>
          <p:cNvPr id="7" name="Slide Number Placeholder 5">
            <a:extLst>
              <a:ext uri="{FF2B5EF4-FFF2-40B4-BE49-F238E27FC236}">
                <a16:creationId xmlns:a16="http://schemas.microsoft.com/office/drawing/2014/main" id="{3E3F0842-8272-4515-B200-79C2079A528D}"/>
              </a:ext>
            </a:extLst>
          </p:cNvPr>
          <p:cNvSpPr>
            <a:spLocks noGrp="1"/>
          </p:cNvSpPr>
          <p:nvPr>
            <p:ph type="sldNum" sz="quarter" idx="16"/>
          </p:nvPr>
        </p:nvSpPr>
        <p:spPr/>
        <p:txBody>
          <a:bodyPr/>
          <a:lstStyle>
            <a:lvl1pPr>
              <a:defRPr/>
            </a:lvl1pPr>
          </a:lstStyle>
          <a:p>
            <a:pPr>
              <a:defRPr/>
            </a:pPr>
            <a:fld id="{764E39DC-2480-4F51-93BB-A4B7EAAB7B36}" type="slidenum">
              <a:rPr lang="cs-CZ"/>
              <a:pPr>
                <a:defRPr/>
              </a:pPr>
              <a:t>‹#›</a:t>
            </a:fld>
            <a:endParaRPr lang="cs-CZ"/>
          </a:p>
        </p:txBody>
      </p:sp>
    </p:spTree>
    <p:extLst>
      <p:ext uri="{BB962C8B-B14F-4D97-AF65-F5344CB8AC3E}">
        <p14:creationId xmlns:p14="http://schemas.microsoft.com/office/powerpoint/2010/main" val="199506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4C49814A-096A-47FC-9C4F-1DCB4B175773}"/>
              </a:ext>
            </a:extLst>
          </p:cNvPr>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lstStyle>
            <a:lvl1pPr algn="l">
              <a:defRPr sz="4200" b="1" cap="none"/>
            </a:lvl1pPr>
          </a:lstStyle>
          <a:p>
            <a:r>
              <a:rPr lang="cs-CZ"/>
              <a:t>Kliknutím lze upravit styl.</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cs-CZ"/>
              <a:t>Upravte styly předlohy textu.</a:t>
            </a:r>
          </a:p>
        </p:txBody>
      </p:sp>
      <p:sp>
        <p:nvSpPr>
          <p:cNvPr id="6" name="Date Placeholder 3">
            <a:extLst>
              <a:ext uri="{FF2B5EF4-FFF2-40B4-BE49-F238E27FC236}">
                <a16:creationId xmlns:a16="http://schemas.microsoft.com/office/drawing/2014/main" id="{879DC3C2-63B8-45E7-8AFF-C7876BC03F7C}"/>
              </a:ext>
            </a:extLst>
          </p:cNvPr>
          <p:cNvSpPr>
            <a:spLocks noGrp="1"/>
          </p:cNvSpPr>
          <p:nvPr>
            <p:ph type="dt" sz="half" idx="17"/>
          </p:nvPr>
        </p:nvSpPr>
        <p:spPr/>
        <p:txBody>
          <a:bodyPr/>
          <a:lstStyle>
            <a:lvl1pPr>
              <a:defRPr/>
            </a:lvl1pPr>
          </a:lstStyle>
          <a:p>
            <a:pPr>
              <a:defRPr/>
            </a:pPr>
            <a:fld id="{5CFBD647-3586-4557-959F-68BC99529E27}" type="datetimeFigureOut">
              <a:rPr lang="cs-CZ"/>
              <a:pPr>
                <a:defRPr/>
              </a:pPr>
              <a:t>04.12.2025</a:t>
            </a:fld>
            <a:endParaRPr lang="cs-CZ"/>
          </a:p>
        </p:txBody>
      </p:sp>
      <p:sp>
        <p:nvSpPr>
          <p:cNvPr id="7" name="Footer Placeholder 4">
            <a:extLst>
              <a:ext uri="{FF2B5EF4-FFF2-40B4-BE49-F238E27FC236}">
                <a16:creationId xmlns:a16="http://schemas.microsoft.com/office/drawing/2014/main" id="{F0EF4D4B-D7B4-48B5-8BA5-6378AB99BEA1}"/>
              </a:ext>
            </a:extLst>
          </p:cNvPr>
          <p:cNvSpPr>
            <a:spLocks noGrp="1"/>
          </p:cNvSpPr>
          <p:nvPr>
            <p:ph type="ftr" sz="quarter" idx="18"/>
          </p:nvPr>
        </p:nvSpPr>
        <p:spPr/>
        <p:txBody>
          <a:bodyPr/>
          <a:lstStyle>
            <a:lvl1pPr>
              <a:defRPr/>
            </a:lvl1pPr>
          </a:lstStyle>
          <a:p>
            <a:pPr>
              <a:defRPr/>
            </a:pPr>
            <a:endParaRPr lang="cs-CZ"/>
          </a:p>
        </p:txBody>
      </p:sp>
      <p:sp>
        <p:nvSpPr>
          <p:cNvPr id="8" name="Slide Number Placeholder 5">
            <a:extLst>
              <a:ext uri="{FF2B5EF4-FFF2-40B4-BE49-F238E27FC236}">
                <a16:creationId xmlns:a16="http://schemas.microsoft.com/office/drawing/2014/main" id="{553CFAED-216B-410C-9059-E7CA0FB1B8C4}"/>
              </a:ext>
            </a:extLst>
          </p:cNvPr>
          <p:cNvSpPr>
            <a:spLocks noGrp="1"/>
          </p:cNvSpPr>
          <p:nvPr>
            <p:ph type="sldNum" sz="quarter" idx="19"/>
          </p:nvPr>
        </p:nvSpPr>
        <p:spPr/>
        <p:txBody>
          <a:bodyPr/>
          <a:lstStyle>
            <a:lvl1pPr>
              <a:defRPr/>
            </a:lvl1pPr>
          </a:lstStyle>
          <a:p>
            <a:pPr>
              <a:defRPr/>
            </a:pPr>
            <a:fld id="{E3A5E290-C09A-4F80-A18A-F7D121D82E3A}" type="slidenum">
              <a:rPr lang="cs-CZ"/>
              <a:pPr>
                <a:defRPr/>
              </a:pPr>
              <a:t>‹#›</a:t>
            </a:fld>
            <a:endParaRPr lang="cs-CZ"/>
          </a:p>
        </p:txBody>
      </p:sp>
    </p:spTree>
    <p:extLst>
      <p:ext uri="{BB962C8B-B14F-4D97-AF65-F5344CB8AC3E}">
        <p14:creationId xmlns:p14="http://schemas.microsoft.com/office/powerpoint/2010/main" val="3078469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73D15C84-68F8-47C7-8380-D8CAF5F7365F}"/>
              </a:ext>
            </a:extLst>
          </p:cNvPr>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cs-CZ"/>
              <a:t>Kliknutím lze upravit styl.</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cs-CZ"/>
              <a:t>Upravte styly předlohy textu.</a:t>
            </a:r>
          </a:p>
        </p:txBody>
      </p:sp>
      <p:sp>
        <p:nvSpPr>
          <p:cNvPr id="5" name="Date Placeholder 1">
            <a:extLst>
              <a:ext uri="{FF2B5EF4-FFF2-40B4-BE49-F238E27FC236}">
                <a16:creationId xmlns:a16="http://schemas.microsoft.com/office/drawing/2014/main" id="{37586375-AD00-4C9A-BA5C-4B794CFFBCCA}"/>
              </a:ext>
            </a:extLst>
          </p:cNvPr>
          <p:cNvSpPr>
            <a:spLocks noGrp="1"/>
          </p:cNvSpPr>
          <p:nvPr>
            <p:ph type="dt" sz="half" idx="17"/>
          </p:nvPr>
        </p:nvSpPr>
        <p:spPr/>
        <p:txBody>
          <a:bodyPr/>
          <a:lstStyle>
            <a:lvl1pPr>
              <a:defRPr/>
            </a:lvl1pPr>
          </a:lstStyle>
          <a:p>
            <a:pPr>
              <a:defRPr/>
            </a:pPr>
            <a:fld id="{D2590E75-E3B3-4921-BB19-082CE071EB16}" type="datetimeFigureOut">
              <a:rPr lang="cs-CZ"/>
              <a:pPr>
                <a:defRPr/>
              </a:pPr>
              <a:t>04.12.2025</a:t>
            </a:fld>
            <a:endParaRPr lang="cs-CZ"/>
          </a:p>
        </p:txBody>
      </p:sp>
      <p:sp>
        <p:nvSpPr>
          <p:cNvPr id="7" name="Footer Placeholder 2">
            <a:extLst>
              <a:ext uri="{FF2B5EF4-FFF2-40B4-BE49-F238E27FC236}">
                <a16:creationId xmlns:a16="http://schemas.microsoft.com/office/drawing/2014/main" id="{50D2285C-4A5F-4684-A2B6-620CCF30D0CF}"/>
              </a:ext>
            </a:extLst>
          </p:cNvPr>
          <p:cNvSpPr>
            <a:spLocks noGrp="1"/>
          </p:cNvSpPr>
          <p:nvPr>
            <p:ph type="ftr" sz="quarter" idx="18"/>
          </p:nvPr>
        </p:nvSpPr>
        <p:spPr/>
        <p:txBody>
          <a:bodyPr/>
          <a:lstStyle>
            <a:lvl1pPr>
              <a:defRPr/>
            </a:lvl1pPr>
          </a:lstStyle>
          <a:p>
            <a:pPr>
              <a:defRPr/>
            </a:pPr>
            <a:endParaRPr lang="cs-CZ"/>
          </a:p>
        </p:txBody>
      </p:sp>
      <p:sp>
        <p:nvSpPr>
          <p:cNvPr id="8" name="Slide Number Placeholder 3">
            <a:extLst>
              <a:ext uri="{FF2B5EF4-FFF2-40B4-BE49-F238E27FC236}">
                <a16:creationId xmlns:a16="http://schemas.microsoft.com/office/drawing/2014/main" id="{5CA287CC-6808-4870-8FF2-AC817A51F2E3}"/>
              </a:ext>
            </a:extLst>
          </p:cNvPr>
          <p:cNvSpPr>
            <a:spLocks noGrp="1"/>
          </p:cNvSpPr>
          <p:nvPr>
            <p:ph type="sldNum" sz="quarter" idx="19"/>
          </p:nvPr>
        </p:nvSpPr>
        <p:spPr/>
        <p:txBody>
          <a:bodyPr/>
          <a:lstStyle>
            <a:lvl1pPr>
              <a:defRPr/>
            </a:lvl1pPr>
          </a:lstStyle>
          <a:p>
            <a:pPr>
              <a:defRPr/>
            </a:pPr>
            <a:fld id="{7E939B02-4C58-4BB6-A38B-9A0E12151A76}" type="slidenum">
              <a:rPr lang="cs-CZ"/>
              <a:pPr>
                <a:defRPr/>
              </a:pPr>
              <a:t>‹#›</a:t>
            </a:fld>
            <a:endParaRPr lang="cs-CZ"/>
          </a:p>
        </p:txBody>
      </p:sp>
    </p:spTree>
    <p:extLst>
      <p:ext uri="{BB962C8B-B14F-4D97-AF65-F5344CB8AC3E}">
        <p14:creationId xmlns:p14="http://schemas.microsoft.com/office/powerpoint/2010/main" val="1031958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36533306-9F6E-4A0D-8FFA-62703D895B78}"/>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3">
            <a:extLst>
              <a:ext uri="{FF2B5EF4-FFF2-40B4-BE49-F238E27FC236}">
                <a16:creationId xmlns:a16="http://schemas.microsoft.com/office/drawing/2014/main" id="{0A4F94DD-023D-4247-B2F0-99D395DFA16C}"/>
              </a:ext>
            </a:extLst>
          </p:cNvPr>
          <p:cNvSpPr>
            <a:spLocks noGrp="1"/>
          </p:cNvSpPr>
          <p:nvPr>
            <p:ph type="dt" sz="half" idx="10"/>
          </p:nvPr>
        </p:nvSpPr>
        <p:spPr/>
        <p:txBody>
          <a:bodyPr/>
          <a:lstStyle>
            <a:lvl1pPr>
              <a:defRPr/>
            </a:lvl1pPr>
          </a:lstStyle>
          <a:p>
            <a:pPr>
              <a:defRPr/>
            </a:pPr>
            <a:fld id="{5A4AABD1-1A5A-4538-BD86-82AF8522636A}" type="datetimeFigureOut">
              <a:rPr lang="cs-CZ"/>
              <a:pPr>
                <a:defRPr/>
              </a:pPr>
              <a:t>04.12.2025</a:t>
            </a:fld>
            <a:endParaRPr lang="cs-CZ"/>
          </a:p>
        </p:txBody>
      </p:sp>
      <p:sp>
        <p:nvSpPr>
          <p:cNvPr id="6" name="Footer Placeholder 4">
            <a:extLst>
              <a:ext uri="{FF2B5EF4-FFF2-40B4-BE49-F238E27FC236}">
                <a16:creationId xmlns:a16="http://schemas.microsoft.com/office/drawing/2014/main" id="{8152AB9A-5835-49C1-A352-ADBD9D929FDA}"/>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6347B288-35DF-48FA-B4C8-8D0798B74C78}"/>
              </a:ext>
            </a:extLst>
          </p:cNvPr>
          <p:cNvSpPr>
            <a:spLocks noGrp="1"/>
          </p:cNvSpPr>
          <p:nvPr>
            <p:ph type="sldNum" sz="quarter" idx="12"/>
          </p:nvPr>
        </p:nvSpPr>
        <p:spPr/>
        <p:txBody>
          <a:bodyPr/>
          <a:lstStyle>
            <a:lvl1pPr>
              <a:defRPr/>
            </a:lvl1pPr>
          </a:lstStyle>
          <a:p>
            <a:pPr>
              <a:defRPr/>
            </a:pPr>
            <a:fld id="{C00E728E-D824-40B3-8D73-92FF9AAA22DA}" type="slidenum">
              <a:rPr lang="cs-CZ"/>
              <a:pPr>
                <a:defRPr/>
              </a:pPr>
              <a:t>‹#›</a:t>
            </a:fld>
            <a:endParaRPr lang="cs-CZ"/>
          </a:p>
        </p:txBody>
      </p:sp>
    </p:spTree>
    <p:extLst>
      <p:ext uri="{BB962C8B-B14F-4D97-AF65-F5344CB8AC3E}">
        <p14:creationId xmlns:p14="http://schemas.microsoft.com/office/powerpoint/2010/main" val="3908921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780A4BAE-1678-4B5B-8BA2-BD1730B71884}"/>
              </a:ext>
            </a:extLst>
          </p:cNvPr>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5" name="AutoShape 4">
            <a:extLst>
              <a:ext uri="{FF2B5EF4-FFF2-40B4-BE49-F238E27FC236}">
                <a16:creationId xmlns:a16="http://schemas.microsoft.com/office/drawing/2014/main" id="{239C7B37-3ADE-4A72-95B0-F733147EE109}"/>
              </a:ext>
            </a:extLst>
          </p:cNvPr>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2" name="Vertical Title 1"/>
          <p:cNvSpPr>
            <a:spLocks noGrp="1"/>
          </p:cNvSpPr>
          <p:nvPr>
            <p:ph type="title" orient="vert"/>
          </p:nvPr>
        </p:nvSpPr>
        <p:spPr>
          <a:xfrm>
            <a:off x="6137655" y="586171"/>
            <a:ext cx="1701800" cy="5134798"/>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Date Placeholder 3">
            <a:extLst>
              <a:ext uri="{FF2B5EF4-FFF2-40B4-BE49-F238E27FC236}">
                <a16:creationId xmlns:a16="http://schemas.microsoft.com/office/drawing/2014/main" id="{7536780D-B3DA-4341-9C5A-0A37DC23EFEA}"/>
              </a:ext>
            </a:extLst>
          </p:cNvPr>
          <p:cNvSpPr>
            <a:spLocks noGrp="1"/>
          </p:cNvSpPr>
          <p:nvPr>
            <p:ph type="dt" sz="half" idx="10"/>
          </p:nvPr>
        </p:nvSpPr>
        <p:spPr/>
        <p:txBody>
          <a:bodyPr/>
          <a:lstStyle>
            <a:lvl1pPr>
              <a:defRPr/>
            </a:lvl1pPr>
          </a:lstStyle>
          <a:p>
            <a:pPr>
              <a:defRPr/>
            </a:pPr>
            <a:fld id="{34D2C5C3-4A9C-4F41-A89E-5B1EF077D3A3}" type="datetimeFigureOut">
              <a:rPr lang="cs-CZ"/>
              <a:pPr>
                <a:defRPr/>
              </a:pPr>
              <a:t>04.12.2025</a:t>
            </a:fld>
            <a:endParaRPr lang="cs-CZ"/>
          </a:p>
        </p:txBody>
      </p:sp>
      <p:sp>
        <p:nvSpPr>
          <p:cNvPr id="7" name="Footer Placeholder 4">
            <a:extLst>
              <a:ext uri="{FF2B5EF4-FFF2-40B4-BE49-F238E27FC236}">
                <a16:creationId xmlns:a16="http://schemas.microsoft.com/office/drawing/2014/main" id="{B4784435-1F0E-494D-A981-EF7584020752}"/>
              </a:ext>
            </a:extLst>
          </p:cNvPr>
          <p:cNvSpPr>
            <a:spLocks noGrp="1"/>
          </p:cNvSpPr>
          <p:nvPr>
            <p:ph type="ftr" sz="quarter" idx="11"/>
          </p:nvPr>
        </p:nvSpPr>
        <p:spPr/>
        <p:txBody>
          <a:bodyPr/>
          <a:lstStyle>
            <a:lvl1pPr>
              <a:defRPr/>
            </a:lvl1pPr>
          </a:lstStyle>
          <a:p>
            <a:pPr>
              <a:defRPr/>
            </a:pPr>
            <a:endParaRPr lang="cs-CZ"/>
          </a:p>
        </p:txBody>
      </p:sp>
      <p:sp>
        <p:nvSpPr>
          <p:cNvPr id="8" name="Slide Number Placeholder 5">
            <a:extLst>
              <a:ext uri="{FF2B5EF4-FFF2-40B4-BE49-F238E27FC236}">
                <a16:creationId xmlns:a16="http://schemas.microsoft.com/office/drawing/2014/main" id="{80B7EB8B-0563-4B93-A999-657F9DBEBD7F}"/>
              </a:ext>
            </a:extLst>
          </p:cNvPr>
          <p:cNvSpPr>
            <a:spLocks noGrp="1"/>
          </p:cNvSpPr>
          <p:nvPr>
            <p:ph type="sldNum" sz="quarter" idx="12"/>
          </p:nvPr>
        </p:nvSpPr>
        <p:spPr/>
        <p:txBody>
          <a:bodyPr/>
          <a:lstStyle>
            <a:lvl1pPr>
              <a:defRPr/>
            </a:lvl1pPr>
          </a:lstStyle>
          <a:p>
            <a:pPr>
              <a:defRPr/>
            </a:pPr>
            <a:fld id="{FF2A2D06-E798-4835-B773-7A7EA09255EC}" type="slidenum">
              <a:rPr lang="cs-CZ"/>
              <a:pPr>
                <a:defRPr/>
              </a:pPr>
              <a:t>‹#›</a:t>
            </a:fld>
            <a:endParaRPr lang="cs-CZ"/>
          </a:p>
        </p:txBody>
      </p:sp>
    </p:spTree>
    <p:extLst>
      <p:ext uri="{BB962C8B-B14F-4D97-AF65-F5344CB8AC3E}">
        <p14:creationId xmlns:p14="http://schemas.microsoft.com/office/powerpoint/2010/main" val="310879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CEE727A0-3584-4B79-A71C-03ACC6492EDD}"/>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3">
            <a:extLst>
              <a:ext uri="{FF2B5EF4-FFF2-40B4-BE49-F238E27FC236}">
                <a16:creationId xmlns:a16="http://schemas.microsoft.com/office/drawing/2014/main" id="{674B4096-3AA0-41FC-9BEA-82EE529959F6}"/>
              </a:ext>
            </a:extLst>
          </p:cNvPr>
          <p:cNvSpPr>
            <a:spLocks noGrp="1"/>
          </p:cNvSpPr>
          <p:nvPr>
            <p:ph type="dt" sz="half" idx="10"/>
          </p:nvPr>
        </p:nvSpPr>
        <p:spPr/>
        <p:txBody>
          <a:bodyPr/>
          <a:lstStyle>
            <a:lvl1pPr>
              <a:defRPr/>
            </a:lvl1pPr>
          </a:lstStyle>
          <a:p>
            <a:pPr>
              <a:defRPr/>
            </a:pPr>
            <a:fld id="{AFD9081A-A0B2-4D60-9592-E4CF702B1D98}" type="datetimeFigureOut">
              <a:rPr lang="cs-CZ"/>
              <a:pPr>
                <a:defRPr/>
              </a:pPr>
              <a:t>04.12.2025</a:t>
            </a:fld>
            <a:endParaRPr lang="cs-CZ"/>
          </a:p>
        </p:txBody>
      </p:sp>
      <p:sp>
        <p:nvSpPr>
          <p:cNvPr id="6" name="Footer Placeholder 4">
            <a:extLst>
              <a:ext uri="{FF2B5EF4-FFF2-40B4-BE49-F238E27FC236}">
                <a16:creationId xmlns:a16="http://schemas.microsoft.com/office/drawing/2014/main" id="{494DAE09-6EC0-4457-AAE0-092B18E08204}"/>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9748832D-29B5-472B-809B-6FAD6152BD3F}"/>
              </a:ext>
            </a:extLst>
          </p:cNvPr>
          <p:cNvSpPr>
            <a:spLocks noGrp="1"/>
          </p:cNvSpPr>
          <p:nvPr>
            <p:ph type="sldNum" sz="quarter" idx="12"/>
          </p:nvPr>
        </p:nvSpPr>
        <p:spPr/>
        <p:txBody>
          <a:bodyPr/>
          <a:lstStyle>
            <a:lvl1pPr>
              <a:defRPr/>
            </a:lvl1pPr>
          </a:lstStyle>
          <a:p>
            <a:pPr>
              <a:defRPr/>
            </a:pPr>
            <a:fld id="{DE2714D5-F261-429B-A94A-17E3A546D585}" type="slidenum">
              <a:rPr lang="cs-CZ"/>
              <a:pPr>
                <a:defRPr/>
              </a:pPr>
              <a:t>‹#›</a:t>
            </a:fld>
            <a:endParaRPr lang="cs-CZ"/>
          </a:p>
        </p:txBody>
      </p:sp>
    </p:spTree>
    <p:extLst>
      <p:ext uri="{BB962C8B-B14F-4D97-AF65-F5344CB8AC3E}">
        <p14:creationId xmlns:p14="http://schemas.microsoft.com/office/powerpoint/2010/main" val="2952609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FB900645-9E06-4552-ABD0-9DE0714CEB13}"/>
              </a:ext>
            </a:extLst>
          </p:cNvPr>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lstStyle>
            <a:lvl1pPr algn="r">
              <a:defRPr sz="4800" b="1" cap="none"/>
            </a:lvl1pPr>
          </a:lstStyle>
          <a:p>
            <a:r>
              <a:rPr lang="cs-CZ"/>
              <a:t>Kliknutím lze upravit styl.</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5" name="Date Placeholder 3">
            <a:extLst>
              <a:ext uri="{FF2B5EF4-FFF2-40B4-BE49-F238E27FC236}">
                <a16:creationId xmlns:a16="http://schemas.microsoft.com/office/drawing/2014/main" id="{40422B08-ED51-4D85-97E9-54394BC1CC11}"/>
              </a:ext>
            </a:extLst>
          </p:cNvPr>
          <p:cNvSpPr>
            <a:spLocks noGrp="1"/>
          </p:cNvSpPr>
          <p:nvPr>
            <p:ph type="dt" sz="half" idx="10"/>
          </p:nvPr>
        </p:nvSpPr>
        <p:spPr/>
        <p:txBody>
          <a:bodyPr/>
          <a:lstStyle>
            <a:lvl1pPr>
              <a:defRPr/>
            </a:lvl1pPr>
          </a:lstStyle>
          <a:p>
            <a:pPr>
              <a:defRPr/>
            </a:pPr>
            <a:fld id="{13E01AB9-6D3A-4F24-836B-931F9461B778}" type="datetimeFigureOut">
              <a:rPr lang="cs-CZ"/>
              <a:pPr>
                <a:defRPr/>
              </a:pPr>
              <a:t>04.12.2025</a:t>
            </a:fld>
            <a:endParaRPr lang="cs-CZ"/>
          </a:p>
        </p:txBody>
      </p:sp>
      <p:sp>
        <p:nvSpPr>
          <p:cNvPr id="6" name="Footer Placeholder 4">
            <a:extLst>
              <a:ext uri="{FF2B5EF4-FFF2-40B4-BE49-F238E27FC236}">
                <a16:creationId xmlns:a16="http://schemas.microsoft.com/office/drawing/2014/main" id="{2326D9C5-99A5-40F4-957D-62CD7BE0C3AC}"/>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903F678C-29B7-4E85-8DDF-B1DABDEDE0DD}"/>
              </a:ext>
            </a:extLst>
          </p:cNvPr>
          <p:cNvSpPr>
            <a:spLocks noGrp="1"/>
          </p:cNvSpPr>
          <p:nvPr>
            <p:ph type="sldNum" sz="quarter" idx="12"/>
          </p:nvPr>
        </p:nvSpPr>
        <p:spPr/>
        <p:txBody>
          <a:bodyPr/>
          <a:lstStyle>
            <a:lvl1pPr>
              <a:defRPr/>
            </a:lvl1pPr>
          </a:lstStyle>
          <a:p>
            <a:pPr>
              <a:defRPr/>
            </a:pPr>
            <a:fld id="{6D5E9AFA-265E-4AAF-98DC-7D0A5DB18321}" type="slidenum">
              <a:rPr lang="cs-CZ"/>
              <a:pPr>
                <a:defRPr/>
              </a:pPr>
              <a:t>‹#›</a:t>
            </a:fld>
            <a:endParaRPr lang="cs-CZ"/>
          </a:p>
        </p:txBody>
      </p:sp>
    </p:spTree>
    <p:extLst>
      <p:ext uri="{BB962C8B-B14F-4D97-AF65-F5344CB8AC3E}">
        <p14:creationId xmlns:p14="http://schemas.microsoft.com/office/powerpoint/2010/main" val="3641620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E7DC8109-B799-4ED0-BAF3-CAC03B966D7B}"/>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809996" y="2222287"/>
            <a:ext cx="3670723" cy="363876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663280" y="2222287"/>
            <a:ext cx="3670720" cy="363876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Date Placeholder 4">
            <a:extLst>
              <a:ext uri="{FF2B5EF4-FFF2-40B4-BE49-F238E27FC236}">
                <a16:creationId xmlns:a16="http://schemas.microsoft.com/office/drawing/2014/main" id="{E4146D69-B7BC-4F56-A696-5FCDA9475A49}"/>
              </a:ext>
            </a:extLst>
          </p:cNvPr>
          <p:cNvSpPr>
            <a:spLocks noGrp="1"/>
          </p:cNvSpPr>
          <p:nvPr>
            <p:ph type="dt" sz="half" idx="10"/>
          </p:nvPr>
        </p:nvSpPr>
        <p:spPr/>
        <p:txBody>
          <a:bodyPr/>
          <a:lstStyle>
            <a:lvl1pPr>
              <a:defRPr/>
            </a:lvl1pPr>
          </a:lstStyle>
          <a:p>
            <a:pPr>
              <a:defRPr/>
            </a:pPr>
            <a:fld id="{FDB81544-6897-4880-B158-4F84C68D12FF}" type="datetimeFigureOut">
              <a:rPr lang="cs-CZ"/>
              <a:pPr>
                <a:defRPr/>
              </a:pPr>
              <a:t>04.12.2025</a:t>
            </a:fld>
            <a:endParaRPr lang="cs-CZ"/>
          </a:p>
        </p:txBody>
      </p:sp>
      <p:sp>
        <p:nvSpPr>
          <p:cNvPr id="7" name="Footer Placeholder 5">
            <a:extLst>
              <a:ext uri="{FF2B5EF4-FFF2-40B4-BE49-F238E27FC236}">
                <a16:creationId xmlns:a16="http://schemas.microsoft.com/office/drawing/2014/main" id="{366451BF-F260-4634-8872-231FAFF19289}"/>
              </a:ext>
            </a:extLst>
          </p:cNvPr>
          <p:cNvSpPr>
            <a:spLocks noGrp="1"/>
          </p:cNvSpPr>
          <p:nvPr>
            <p:ph type="ftr" sz="quarter" idx="11"/>
          </p:nvPr>
        </p:nvSpPr>
        <p:spPr/>
        <p:txBody>
          <a:bodyPr/>
          <a:lstStyle>
            <a:lvl1pPr>
              <a:defRPr/>
            </a:lvl1pPr>
          </a:lstStyle>
          <a:p>
            <a:pPr>
              <a:defRPr/>
            </a:pPr>
            <a:endParaRPr lang="cs-CZ"/>
          </a:p>
        </p:txBody>
      </p:sp>
      <p:sp>
        <p:nvSpPr>
          <p:cNvPr id="8" name="Slide Number Placeholder 6">
            <a:extLst>
              <a:ext uri="{FF2B5EF4-FFF2-40B4-BE49-F238E27FC236}">
                <a16:creationId xmlns:a16="http://schemas.microsoft.com/office/drawing/2014/main" id="{34FBB432-71C4-47F4-98A2-2C44C5A8FC48}"/>
              </a:ext>
            </a:extLst>
          </p:cNvPr>
          <p:cNvSpPr>
            <a:spLocks noGrp="1"/>
          </p:cNvSpPr>
          <p:nvPr>
            <p:ph type="sldNum" sz="quarter" idx="12"/>
          </p:nvPr>
        </p:nvSpPr>
        <p:spPr/>
        <p:txBody>
          <a:bodyPr/>
          <a:lstStyle>
            <a:lvl1pPr>
              <a:defRPr/>
            </a:lvl1pPr>
          </a:lstStyle>
          <a:p>
            <a:pPr>
              <a:defRPr/>
            </a:pPr>
            <a:fld id="{2134AA3E-F84C-4136-97B4-F3196FEAB734}" type="slidenum">
              <a:rPr lang="cs-CZ"/>
              <a:pPr>
                <a:defRPr/>
              </a:pPr>
              <a:t>‹#›</a:t>
            </a:fld>
            <a:endParaRPr lang="cs-CZ"/>
          </a:p>
        </p:txBody>
      </p:sp>
    </p:spTree>
    <p:extLst>
      <p:ext uri="{BB962C8B-B14F-4D97-AF65-F5344CB8AC3E}">
        <p14:creationId xmlns:p14="http://schemas.microsoft.com/office/powerpoint/2010/main" val="1685508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1A0B4167-0EBE-4DDD-9266-91C369469D2B}"/>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809996" y="2751137"/>
            <a:ext cx="3687391" cy="3109913"/>
          </a:xfrm>
        </p:spPr>
        <p:txBody>
          <a:bodyPr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4663280" y="2751137"/>
            <a:ext cx="3670720" cy="3109913"/>
          </a:xfrm>
        </p:spPr>
        <p:txBody>
          <a:bodyPr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8" name="Date Placeholder 6">
            <a:extLst>
              <a:ext uri="{FF2B5EF4-FFF2-40B4-BE49-F238E27FC236}">
                <a16:creationId xmlns:a16="http://schemas.microsoft.com/office/drawing/2014/main" id="{DCA8995B-B428-411B-AF13-B936EB668945}"/>
              </a:ext>
            </a:extLst>
          </p:cNvPr>
          <p:cNvSpPr>
            <a:spLocks noGrp="1"/>
          </p:cNvSpPr>
          <p:nvPr>
            <p:ph type="dt" sz="half" idx="10"/>
          </p:nvPr>
        </p:nvSpPr>
        <p:spPr/>
        <p:txBody>
          <a:bodyPr/>
          <a:lstStyle>
            <a:lvl1pPr>
              <a:defRPr/>
            </a:lvl1pPr>
          </a:lstStyle>
          <a:p>
            <a:pPr>
              <a:defRPr/>
            </a:pPr>
            <a:fld id="{F3F1B272-84A3-415C-B897-756AF154705A}" type="datetimeFigureOut">
              <a:rPr lang="cs-CZ"/>
              <a:pPr>
                <a:defRPr/>
              </a:pPr>
              <a:t>04.12.2025</a:t>
            </a:fld>
            <a:endParaRPr lang="cs-CZ"/>
          </a:p>
        </p:txBody>
      </p:sp>
      <p:sp>
        <p:nvSpPr>
          <p:cNvPr id="9" name="Footer Placeholder 7">
            <a:extLst>
              <a:ext uri="{FF2B5EF4-FFF2-40B4-BE49-F238E27FC236}">
                <a16:creationId xmlns:a16="http://schemas.microsoft.com/office/drawing/2014/main" id="{02C4C5FF-DF9A-42AF-9DEB-1D754D20AD78}"/>
              </a:ext>
            </a:extLst>
          </p:cNvPr>
          <p:cNvSpPr>
            <a:spLocks noGrp="1"/>
          </p:cNvSpPr>
          <p:nvPr>
            <p:ph type="ftr" sz="quarter" idx="11"/>
          </p:nvPr>
        </p:nvSpPr>
        <p:spPr/>
        <p:txBody>
          <a:bodyPr/>
          <a:lstStyle>
            <a:lvl1pPr>
              <a:defRPr/>
            </a:lvl1pPr>
          </a:lstStyle>
          <a:p>
            <a:pPr>
              <a:defRPr/>
            </a:pPr>
            <a:endParaRPr lang="cs-CZ"/>
          </a:p>
        </p:txBody>
      </p:sp>
      <p:sp>
        <p:nvSpPr>
          <p:cNvPr id="10" name="Slide Number Placeholder 8">
            <a:extLst>
              <a:ext uri="{FF2B5EF4-FFF2-40B4-BE49-F238E27FC236}">
                <a16:creationId xmlns:a16="http://schemas.microsoft.com/office/drawing/2014/main" id="{BC6097D1-E2DD-44F6-8AF2-7E33454D3483}"/>
              </a:ext>
            </a:extLst>
          </p:cNvPr>
          <p:cNvSpPr>
            <a:spLocks noGrp="1"/>
          </p:cNvSpPr>
          <p:nvPr>
            <p:ph type="sldNum" sz="quarter" idx="12"/>
          </p:nvPr>
        </p:nvSpPr>
        <p:spPr/>
        <p:txBody>
          <a:bodyPr/>
          <a:lstStyle>
            <a:lvl1pPr>
              <a:defRPr/>
            </a:lvl1pPr>
          </a:lstStyle>
          <a:p>
            <a:pPr>
              <a:defRPr/>
            </a:pPr>
            <a:fld id="{315C592E-9DD3-4896-876A-69BF31357ABC}" type="slidenum">
              <a:rPr lang="cs-CZ"/>
              <a:pPr>
                <a:defRPr/>
              </a:pPr>
              <a:t>‹#›</a:t>
            </a:fld>
            <a:endParaRPr lang="cs-CZ"/>
          </a:p>
        </p:txBody>
      </p:sp>
    </p:spTree>
    <p:extLst>
      <p:ext uri="{BB962C8B-B14F-4D97-AF65-F5344CB8AC3E}">
        <p14:creationId xmlns:p14="http://schemas.microsoft.com/office/powerpoint/2010/main" val="2300135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3" name="Freeform 6">
            <a:extLst>
              <a:ext uri="{FF2B5EF4-FFF2-40B4-BE49-F238E27FC236}">
                <a16:creationId xmlns:a16="http://schemas.microsoft.com/office/drawing/2014/main" id="{73776B83-0DEB-4012-A2C7-DE1C83A031FB}"/>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4" name="Date Placeholder 2">
            <a:extLst>
              <a:ext uri="{FF2B5EF4-FFF2-40B4-BE49-F238E27FC236}">
                <a16:creationId xmlns:a16="http://schemas.microsoft.com/office/drawing/2014/main" id="{06AE07E4-EF03-4687-9ABD-29F5EC84EAA9}"/>
              </a:ext>
            </a:extLst>
          </p:cNvPr>
          <p:cNvSpPr>
            <a:spLocks noGrp="1"/>
          </p:cNvSpPr>
          <p:nvPr>
            <p:ph type="dt" sz="half" idx="10"/>
          </p:nvPr>
        </p:nvSpPr>
        <p:spPr/>
        <p:txBody>
          <a:bodyPr/>
          <a:lstStyle>
            <a:lvl1pPr>
              <a:defRPr/>
            </a:lvl1pPr>
          </a:lstStyle>
          <a:p>
            <a:pPr>
              <a:defRPr/>
            </a:pPr>
            <a:fld id="{A59F062D-D393-4734-A6C6-DDA440EBB83C}" type="datetimeFigureOut">
              <a:rPr lang="cs-CZ"/>
              <a:pPr>
                <a:defRPr/>
              </a:pPr>
              <a:t>04.12.2025</a:t>
            </a:fld>
            <a:endParaRPr lang="cs-CZ"/>
          </a:p>
        </p:txBody>
      </p:sp>
      <p:sp>
        <p:nvSpPr>
          <p:cNvPr id="5" name="Footer Placeholder 3">
            <a:extLst>
              <a:ext uri="{FF2B5EF4-FFF2-40B4-BE49-F238E27FC236}">
                <a16:creationId xmlns:a16="http://schemas.microsoft.com/office/drawing/2014/main" id="{7645E6DD-BEE1-4925-BC35-197E3A6B5A2A}"/>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4">
            <a:extLst>
              <a:ext uri="{FF2B5EF4-FFF2-40B4-BE49-F238E27FC236}">
                <a16:creationId xmlns:a16="http://schemas.microsoft.com/office/drawing/2014/main" id="{E1B5880F-0BC1-44A7-87C0-C46901697340}"/>
              </a:ext>
            </a:extLst>
          </p:cNvPr>
          <p:cNvSpPr>
            <a:spLocks noGrp="1"/>
          </p:cNvSpPr>
          <p:nvPr>
            <p:ph type="sldNum" sz="quarter" idx="12"/>
          </p:nvPr>
        </p:nvSpPr>
        <p:spPr/>
        <p:txBody>
          <a:bodyPr/>
          <a:lstStyle>
            <a:lvl1pPr>
              <a:defRPr/>
            </a:lvl1pPr>
          </a:lstStyle>
          <a:p>
            <a:pPr>
              <a:defRPr/>
            </a:pPr>
            <a:fld id="{71E1EFC9-3CE4-4553-9EE4-9C5B42F35542}" type="slidenum">
              <a:rPr lang="cs-CZ"/>
              <a:pPr>
                <a:defRPr/>
              </a:pPr>
              <a:t>‹#›</a:t>
            </a:fld>
            <a:endParaRPr lang="cs-CZ"/>
          </a:p>
        </p:txBody>
      </p:sp>
    </p:spTree>
    <p:extLst>
      <p:ext uri="{BB962C8B-B14F-4D97-AF65-F5344CB8AC3E}">
        <p14:creationId xmlns:p14="http://schemas.microsoft.com/office/powerpoint/2010/main" val="420196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3C5C82-ED7A-4C26-A6A4-2162C7574A4B}"/>
              </a:ext>
            </a:extLst>
          </p:cNvPr>
          <p:cNvSpPr>
            <a:spLocks noGrp="1"/>
          </p:cNvSpPr>
          <p:nvPr>
            <p:ph type="ftr" sz="quarter" idx="10"/>
          </p:nvPr>
        </p:nvSpPr>
        <p:spPr/>
        <p:txBody>
          <a:bodyPr/>
          <a:lstStyle>
            <a:lvl1pPr>
              <a:defRPr/>
            </a:lvl1pPr>
          </a:lstStyle>
          <a:p>
            <a:pPr>
              <a:defRPr/>
            </a:pPr>
            <a:endParaRPr lang="cs-CZ"/>
          </a:p>
        </p:txBody>
      </p:sp>
      <p:sp>
        <p:nvSpPr>
          <p:cNvPr id="3" name="Date Placeholder 3">
            <a:extLst>
              <a:ext uri="{FF2B5EF4-FFF2-40B4-BE49-F238E27FC236}">
                <a16:creationId xmlns:a16="http://schemas.microsoft.com/office/drawing/2014/main" id="{5A6DFD0F-854E-48E6-80FE-50B701B2C95D}"/>
              </a:ext>
            </a:extLst>
          </p:cNvPr>
          <p:cNvSpPr>
            <a:spLocks noGrp="1"/>
          </p:cNvSpPr>
          <p:nvPr>
            <p:ph type="dt" sz="half" idx="11"/>
          </p:nvPr>
        </p:nvSpPr>
        <p:spPr/>
        <p:txBody>
          <a:bodyPr/>
          <a:lstStyle>
            <a:lvl1pPr>
              <a:defRPr/>
            </a:lvl1pPr>
          </a:lstStyle>
          <a:p>
            <a:pPr>
              <a:defRPr/>
            </a:pPr>
            <a:fld id="{FA0E9E7E-EA53-473D-850D-70811BA4509C}" type="datetimeFigureOut">
              <a:rPr lang="cs-CZ"/>
              <a:pPr>
                <a:defRPr/>
              </a:pPr>
              <a:t>04.12.2025</a:t>
            </a:fld>
            <a:endParaRPr lang="cs-CZ"/>
          </a:p>
        </p:txBody>
      </p:sp>
      <p:sp>
        <p:nvSpPr>
          <p:cNvPr id="4" name="Slide Number Placeholder 5">
            <a:extLst>
              <a:ext uri="{FF2B5EF4-FFF2-40B4-BE49-F238E27FC236}">
                <a16:creationId xmlns:a16="http://schemas.microsoft.com/office/drawing/2014/main" id="{F8597FA5-7554-43DF-A648-81B56D23BCD7}"/>
              </a:ext>
            </a:extLst>
          </p:cNvPr>
          <p:cNvSpPr>
            <a:spLocks noGrp="1"/>
          </p:cNvSpPr>
          <p:nvPr>
            <p:ph type="sldNum" sz="quarter" idx="12"/>
          </p:nvPr>
        </p:nvSpPr>
        <p:spPr/>
        <p:txBody>
          <a:bodyPr/>
          <a:lstStyle>
            <a:lvl1pPr>
              <a:defRPr/>
            </a:lvl1pPr>
          </a:lstStyle>
          <a:p>
            <a:pPr>
              <a:defRPr/>
            </a:pPr>
            <a:fld id="{F0F36DA0-43AC-460F-A609-4222F89A81A8}" type="slidenum">
              <a:rPr lang="cs-CZ"/>
              <a:pPr>
                <a:defRPr/>
              </a:pPr>
              <a:t>‹#›</a:t>
            </a:fld>
            <a:endParaRPr lang="cs-CZ"/>
          </a:p>
        </p:txBody>
      </p:sp>
    </p:spTree>
    <p:extLst>
      <p:ext uri="{BB962C8B-B14F-4D97-AF65-F5344CB8AC3E}">
        <p14:creationId xmlns:p14="http://schemas.microsoft.com/office/powerpoint/2010/main" val="262280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1A144171-B004-4DE5-BCCD-837EC9E9BF5C}"/>
              </a:ext>
            </a:extLst>
          </p:cNvPr>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lstStyle>
            <a:lvl1pPr algn="l">
              <a:defRPr sz="2000" b="1"/>
            </a:lvl1pPr>
          </a:lstStyle>
          <a:p>
            <a:r>
              <a:rPr lang="cs-CZ"/>
              <a:t>Kliknutím lze upravit styl.</a:t>
            </a:r>
            <a:endParaRPr lang="en-US" dirty="0"/>
          </a:p>
        </p:txBody>
      </p:sp>
      <p:sp>
        <p:nvSpPr>
          <p:cNvPr id="3" name="Content Placeholder 2"/>
          <p:cNvSpPr>
            <a:spLocks noGrp="1"/>
          </p:cNvSpPr>
          <p:nvPr>
            <p:ph idx="1"/>
          </p:nvPr>
        </p:nvSpPr>
        <p:spPr>
          <a:xfrm>
            <a:off x="3641724" y="446087"/>
            <a:ext cx="4689475" cy="541496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6" name="Date Placeholder 4">
            <a:extLst>
              <a:ext uri="{FF2B5EF4-FFF2-40B4-BE49-F238E27FC236}">
                <a16:creationId xmlns:a16="http://schemas.microsoft.com/office/drawing/2014/main" id="{BE75DD71-C987-4212-ABD2-D747B0EC776E}"/>
              </a:ext>
            </a:extLst>
          </p:cNvPr>
          <p:cNvSpPr>
            <a:spLocks noGrp="1"/>
          </p:cNvSpPr>
          <p:nvPr>
            <p:ph type="dt" sz="half" idx="10"/>
          </p:nvPr>
        </p:nvSpPr>
        <p:spPr/>
        <p:txBody>
          <a:bodyPr/>
          <a:lstStyle>
            <a:lvl1pPr>
              <a:defRPr/>
            </a:lvl1pPr>
          </a:lstStyle>
          <a:p>
            <a:pPr>
              <a:defRPr/>
            </a:pPr>
            <a:fld id="{62D9CBD8-72A4-496A-82AA-A6ECA38B10BF}" type="datetimeFigureOut">
              <a:rPr lang="cs-CZ"/>
              <a:pPr>
                <a:defRPr/>
              </a:pPr>
              <a:t>04.12.2025</a:t>
            </a:fld>
            <a:endParaRPr lang="cs-CZ"/>
          </a:p>
        </p:txBody>
      </p:sp>
      <p:sp>
        <p:nvSpPr>
          <p:cNvPr id="7" name="Footer Placeholder 5">
            <a:extLst>
              <a:ext uri="{FF2B5EF4-FFF2-40B4-BE49-F238E27FC236}">
                <a16:creationId xmlns:a16="http://schemas.microsoft.com/office/drawing/2014/main" id="{5E67CE0E-FD58-479C-B5AC-54BF56CFABF0}"/>
              </a:ext>
            </a:extLst>
          </p:cNvPr>
          <p:cNvSpPr>
            <a:spLocks noGrp="1"/>
          </p:cNvSpPr>
          <p:nvPr>
            <p:ph type="ftr" sz="quarter" idx="11"/>
          </p:nvPr>
        </p:nvSpPr>
        <p:spPr/>
        <p:txBody>
          <a:bodyPr/>
          <a:lstStyle>
            <a:lvl1pPr>
              <a:defRPr/>
            </a:lvl1pPr>
          </a:lstStyle>
          <a:p>
            <a:pPr>
              <a:defRPr/>
            </a:pPr>
            <a:endParaRPr lang="cs-CZ"/>
          </a:p>
        </p:txBody>
      </p:sp>
      <p:sp>
        <p:nvSpPr>
          <p:cNvPr id="8" name="Slide Number Placeholder 6">
            <a:extLst>
              <a:ext uri="{FF2B5EF4-FFF2-40B4-BE49-F238E27FC236}">
                <a16:creationId xmlns:a16="http://schemas.microsoft.com/office/drawing/2014/main" id="{61A93D46-3636-4637-91A7-FD0679E4EE75}"/>
              </a:ext>
            </a:extLst>
          </p:cNvPr>
          <p:cNvSpPr>
            <a:spLocks noGrp="1"/>
          </p:cNvSpPr>
          <p:nvPr>
            <p:ph type="sldNum" sz="quarter" idx="12"/>
          </p:nvPr>
        </p:nvSpPr>
        <p:spPr/>
        <p:txBody>
          <a:bodyPr/>
          <a:lstStyle>
            <a:lvl1pPr>
              <a:defRPr/>
            </a:lvl1pPr>
          </a:lstStyle>
          <a:p>
            <a:pPr>
              <a:defRPr/>
            </a:pPr>
            <a:fld id="{08B14CE2-9A49-40F7-B057-8A2F932E764F}" type="slidenum">
              <a:rPr lang="cs-CZ"/>
              <a:pPr>
                <a:defRPr/>
              </a:pPr>
              <a:t>‹#›</a:t>
            </a:fld>
            <a:endParaRPr lang="cs-CZ"/>
          </a:p>
        </p:txBody>
      </p:sp>
    </p:spTree>
    <p:extLst>
      <p:ext uri="{BB962C8B-B14F-4D97-AF65-F5344CB8AC3E}">
        <p14:creationId xmlns:p14="http://schemas.microsoft.com/office/powerpoint/2010/main" val="238758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ormAutofit/>
          </a:bodyPr>
          <a:lstStyle>
            <a:lvl1pPr algn="l">
              <a:defRPr sz="2400" b="0"/>
            </a:lvl1pPr>
          </a:lstStyle>
          <a:p>
            <a:r>
              <a:rPr lang="cs-CZ"/>
              <a:t>Kliknutím lze upravit styl.</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bodyPr>
          <a:lstStyle>
            <a:lvl1pPr algn="ctr">
              <a:buFontTx/>
              <a:buNone/>
              <a:defRPr sz="1400"/>
            </a:lvl1pPr>
          </a:lstStyle>
          <a:p>
            <a:pPr lvl="0"/>
            <a:r>
              <a:rPr lang="cs-CZ" noProof="0"/>
              <a:t>Kliknutím na ikonu přidáte obrázek.</a:t>
            </a:r>
            <a:endParaRPr lang="en-US" noProof="0" dirty="0"/>
          </a:p>
        </p:txBody>
      </p:sp>
      <p:sp>
        <p:nvSpPr>
          <p:cNvPr id="4" name="Text Placeholder 3"/>
          <p:cNvSpPr>
            <a:spLocks noGrp="1"/>
          </p:cNvSpPr>
          <p:nvPr>
            <p:ph type="body" sz="half" idx="2"/>
          </p:nvPr>
        </p:nvSpPr>
        <p:spPr>
          <a:xfrm>
            <a:off x="809996" y="2344684"/>
            <a:ext cx="3501548" cy="3516365"/>
          </a:xfrm>
        </p:spPr>
        <p:txBody>
          <a:bodyPr anchor="t"/>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a:extLst>
              <a:ext uri="{FF2B5EF4-FFF2-40B4-BE49-F238E27FC236}">
                <a16:creationId xmlns:a16="http://schemas.microsoft.com/office/drawing/2014/main" id="{374D342A-7937-4CEE-A293-F4E107A2888B}"/>
              </a:ext>
            </a:extLst>
          </p:cNvPr>
          <p:cNvSpPr>
            <a:spLocks noGrp="1"/>
          </p:cNvSpPr>
          <p:nvPr>
            <p:ph type="dt" sz="half" idx="14"/>
          </p:nvPr>
        </p:nvSpPr>
        <p:spPr>
          <a:xfrm>
            <a:off x="2914650" y="6042025"/>
            <a:ext cx="731838" cy="365125"/>
          </a:xfrm>
        </p:spPr>
        <p:txBody>
          <a:bodyPr/>
          <a:lstStyle>
            <a:lvl1pPr>
              <a:defRPr/>
            </a:lvl1pPr>
          </a:lstStyle>
          <a:p>
            <a:pPr>
              <a:defRPr/>
            </a:pPr>
            <a:fld id="{8EAB9CBE-8B87-4BD0-8821-2CA84C81377E}" type="datetimeFigureOut">
              <a:rPr lang="cs-CZ"/>
              <a:pPr>
                <a:defRPr/>
              </a:pPr>
              <a:t>04.12.2025</a:t>
            </a:fld>
            <a:endParaRPr lang="cs-CZ"/>
          </a:p>
        </p:txBody>
      </p:sp>
      <p:sp>
        <p:nvSpPr>
          <p:cNvPr id="6" name="Footer Placeholder 5">
            <a:extLst>
              <a:ext uri="{FF2B5EF4-FFF2-40B4-BE49-F238E27FC236}">
                <a16:creationId xmlns:a16="http://schemas.microsoft.com/office/drawing/2014/main" id="{DF5F343D-61E4-4E43-8F87-4F793E13E34D}"/>
              </a:ext>
            </a:extLst>
          </p:cNvPr>
          <p:cNvSpPr>
            <a:spLocks noGrp="1"/>
          </p:cNvSpPr>
          <p:nvPr>
            <p:ph type="ftr" sz="quarter" idx="15"/>
          </p:nvPr>
        </p:nvSpPr>
        <p:spPr>
          <a:xfrm>
            <a:off x="442913" y="6042025"/>
            <a:ext cx="2471737" cy="365125"/>
          </a:xfrm>
        </p:spPr>
        <p:txBody>
          <a:bodyPr/>
          <a:lstStyle>
            <a:lvl1pPr>
              <a:defRPr/>
            </a:lvl1pPr>
          </a:lstStyle>
          <a:p>
            <a:pPr>
              <a:defRPr/>
            </a:pPr>
            <a:endParaRPr lang="cs-CZ"/>
          </a:p>
        </p:txBody>
      </p:sp>
      <p:sp>
        <p:nvSpPr>
          <p:cNvPr id="7" name="Slide Number Placeholder 6">
            <a:extLst>
              <a:ext uri="{FF2B5EF4-FFF2-40B4-BE49-F238E27FC236}">
                <a16:creationId xmlns:a16="http://schemas.microsoft.com/office/drawing/2014/main" id="{5910EED7-ADBB-48E0-AF2C-F0365346D9E3}"/>
              </a:ext>
            </a:extLst>
          </p:cNvPr>
          <p:cNvSpPr>
            <a:spLocks noGrp="1"/>
          </p:cNvSpPr>
          <p:nvPr>
            <p:ph type="sldNum" sz="quarter" idx="16"/>
          </p:nvPr>
        </p:nvSpPr>
        <p:spPr>
          <a:xfrm>
            <a:off x="3646488" y="5916613"/>
            <a:ext cx="796925" cy="490537"/>
          </a:xfrm>
        </p:spPr>
        <p:txBody>
          <a:bodyPr/>
          <a:lstStyle>
            <a:lvl1pPr>
              <a:defRPr/>
            </a:lvl1pPr>
          </a:lstStyle>
          <a:p>
            <a:pPr>
              <a:defRPr/>
            </a:pPr>
            <a:fld id="{0D8D7D05-335D-49C3-AC32-7936E5B3C0C8}" type="slidenum">
              <a:rPr lang="cs-CZ"/>
              <a:pPr>
                <a:defRPr/>
              </a:pPr>
              <a:t>‹#›</a:t>
            </a:fld>
            <a:endParaRPr lang="cs-CZ"/>
          </a:p>
        </p:txBody>
      </p:sp>
    </p:spTree>
    <p:extLst>
      <p:ext uri="{BB962C8B-B14F-4D97-AF65-F5344CB8AC3E}">
        <p14:creationId xmlns:p14="http://schemas.microsoft.com/office/powerpoint/2010/main" val="1449210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092F52-A938-461A-B2A1-86AC337368E2}"/>
              </a:ext>
            </a:extLst>
          </p:cNvPr>
          <p:cNvSpPr>
            <a:spLocks noGrp="1"/>
          </p:cNvSpPr>
          <p:nvPr>
            <p:ph type="title"/>
          </p:nvPr>
        </p:nvSpPr>
        <p:spPr>
          <a:xfrm>
            <a:off x="809625" y="447675"/>
            <a:ext cx="7524750" cy="969963"/>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cs-CZ"/>
              <a:t>Kliknutím lze upravit styl.</a:t>
            </a:r>
            <a:endParaRPr lang="en-US" dirty="0"/>
          </a:p>
        </p:txBody>
      </p:sp>
      <p:sp>
        <p:nvSpPr>
          <p:cNvPr id="3" name="Text Placeholder 2">
            <a:extLst>
              <a:ext uri="{FF2B5EF4-FFF2-40B4-BE49-F238E27FC236}">
                <a16:creationId xmlns:a16="http://schemas.microsoft.com/office/drawing/2014/main" id="{8C44D6A2-1DE2-4F76-AD84-76588545D1B6}"/>
              </a:ext>
            </a:extLst>
          </p:cNvPr>
          <p:cNvSpPr>
            <a:spLocks noGrp="1"/>
          </p:cNvSpPr>
          <p:nvPr>
            <p:ph type="body" idx="1"/>
          </p:nvPr>
        </p:nvSpPr>
        <p:spPr>
          <a:xfrm>
            <a:off x="809625" y="2184400"/>
            <a:ext cx="7524750" cy="3675063"/>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Footer Placeholder 4">
            <a:extLst>
              <a:ext uri="{FF2B5EF4-FFF2-40B4-BE49-F238E27FC236}">
                <a16:creationId xmlns:a16="http://schemas.microsoft.com/office/drawing/2014/main" id="{5AAE0C05-2007-49EA-9BED-E2F235856645}"/>
              </a:ext>
            </a:extLst>
          </p:cNvPr>
          <p:cNvSpPr>
            <a:spLocks noGrp="1"/>
          </p:cNvSpPr>
          <p:nvPr>
            <p:ph type="ftr" sz="quarter" idx="3"/>
          </p:nvPr>
        </p:nvSpPr>
        <p:spPr>
          <a:xfrm>
            <a:off x="442913" y="6042025"/>
            <a:ext cx="6289675" cy="365125"/>
          </a:xfrm>
          <a:prstGeom prst="rect">
            <a:avLst/>
          </a:prstGeom>
        </p:spPr>
        <p:txBody>
          <a:bodyPr vert="horz" lIns="91440" tIns="45720" rIns="91440" bIns="45720" rtlCol="0" anchor="b"/>
          <a:lstStyle>
            <a:lvl1pPr algn="l" eaLnBrk="1" fontAlgn="auto" hangingPunct="1">
              <a:spcBef>
                <a:spcPts val="0"/>
              </a:spcBef>
              <a:spcAft>
                <a:spcPts val="0"/>
              </a:spcAft>
              <a:defRPr sz="900">
                <a:solidFill>
                  <a:schemeClr val="tx1"/>
                </a:solidFill>
                <a:latin typeface="+mn-lt"/>
              </a:defRPr>
            </a:lvl1pPr>
          </a:lstStyle>
          <a:p>
            <a:pPr>
              <a:defRPr/>
            </a:pPr>
            <a:endParaRPr lang="cs-CZ"/>
          </a:p>
        </p:txBody>
      </p:sp>
      <p:sp>
        <p:nvSpPr>
          <p:cNvPr id="4" name="Date Placeholder 3">
            <a:extLst>
              <a:ext uri="{FF2B5EF4-FFF2-40B4-BE49-F238E27FC236}">
                <a16:creationId xmlns:a16="http://schemas.microsoft.com/office/drawing/2014/main" id="{4B19BCA8-6AA5-4443-B24F-FBD42FE5FE0A}"/>
              </a:ext>
            </a:extLst>
          </p:cNvPr>
          <p:cNvSpPr>
            <a:spLocks noGrp="1"/>
          </p:cNvSpPr>
          <p:nvPr>
            <p:ph type="dt" sz="half" idx="2"/>
          </p:nvPr>
        </p:nvSpPr>
        <p:spPr>
          <a:xfrm>
            <a:off x="6911975" y="6042025"/>
            <a:ext cx="992188" cy="365125"/>
          </a:xfrm>
          <a:prstGeom prst="rect">
            <a:avLst/>
          </a:prstGeom>
        </p:spPr>
        <p:txBody>
          <a:bodyPr vert="horz" lIns="91440" tIns="45720" rIns="91440" bIns="45720" rtlCol="0" anchor="b"/>
          <a:lstStyle>
            <a:lvl1pPr algn="r" eaLnBrk="1" fontAlgn="auto" hangingPunct="1">
              <a:spcBef>
                <a:spcPts val="0"/>
              </a:spcBef>
              <a:spcAft>
                <a:spcPts val="0"/>
              </a:spcAft>
              <a:defRPr sz="900" smtClean="0">
                <a:solidFill>
                  <a:schemeClr val="tx1"/>
                </a:solidFill>
                <a:latin typeface="+mn-lt"/>
              </a:defRPr>
            </a:lvl1pPr>
          </a:lstStyle>
          <a:p>
            <a:pPr>
              <a:defRPr/>
            </a:pPr>
            <a:fld id="{1EF604DD-5C53-4706-8C88-E8DAFD009434}" type="datetimeFigureOut">
              <a:rPr lang="cs-CZ"/>
              <a:pPr>
                <a:defRPr/>
              </a:pPr>
              <a:t>04.12.2025</a:t>
            </a:fld>
            <a:endParaRPr lang="cs-CZ"/>
          </a:p>
        </p:txBody>
      </p:sp>
      <p:sp>
        <p:nvSpPr>
          <p:cNvPr id="6" name="Slide Number Placeholder 5">
            <a:extLst>
              <a:ext uri="{FF2B5EF4-FFF2-40B4-BE49-F238E27FC236}">
                <a16:creationId xmlns:a16="http://schemas.microsoft.com/office/drawing/2014/main" id="{80D30EE5-6968-4158-BDA6-E8EFB625EE1A}"/>
              </a:ext>
            </a:extLst>
          </p:cNvPr>
          <p:cNvSpPr>
            <a:spLocks noGrp="1"/>
          </p:cNvSpPr>
          <p:nvPr>
            <p:ph type="sldNum" sz="quarter" idx="4"/>
          </p:nvPr>
        </p:nvSpPr>
        <p:spPr>
          <a:xfrm>
            <a:off x="7904163" y="5916613"/>
            <a:ext cx="796925" cy="490537"/>
          </a:xfrm>
          <a:prstGeom prst="rect">
            <a:avLst/>
          </a:prstGeom>
        </p:spPr>
        <p:txBody>
          <a:bodyPr vert="horz" lIns="91440" tIns="45720" rIns="91440" bIns="10800" rtlCol="0" anchor="b"/>
          <a:lstStyle>
            <a:lvl1pPr algn="r" eaLnBrk="1" fontAlgn="auto" hangingPunct="1">
              <a:spcBef>
                <a:spcPts val="0"/>
              </a:spcBef>
              <a:spcAft>
                <a:spcPts val="0"/>
              </a:spcAft>
              <a:defRPr sz="2000" smtClean="0">
                <a:solidFill>
                  <a:schemeClr val="accent1"/>
                </a:solidFill>
                <a:latin typeface="+mn-lt"/>
              </a:defRPr>
            </a:lvl1pPr>
          </a:lstStyle>
          <a:p>
            <a:pPr>
              <a:defRPr/>
            </a:pPr>
            <a:fld id="{43964CD6-9E95-476D-8A39-136BF27F1DA6}" type="slidenum">
              <a:rPr lang="cs-CZ"/>
              <a:pPr>
                <a:defRPr/>
              </a:pPr>
              <a:t>‹#›</a:t>
            </a:fld>
            <a:endParaRPr lang="cs-CZ"/>
          </a:p>
        </p:txBody>
      </p:sp>
    </p:spTree>
  </p:cSld>
  <p:clrMap bg1="dk1" tx1="lt1" bg2="dk2" tx2="lt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15" r:id="rId7"/>
    <p:sldLayoutId id="2147483923" r:id="rId8"/>
    <p:sldLayoutId id="2147483924" r:id="rId9"/>
    <p:sldLayoutId id="2147483916" r:id="rId10"/>
    <p:sldLayoutId id="2147483925" r:id="rId11"/>
    <p:sldLayoutId id="2147483926" r:id="rId12"/>
    <p:sldLayoutId id="2147483927" r:id="rId13"/>
    <p:sldLayoutId id="2147483928" r:id="rId14"/>
  </p:sldLayoutIdLst>
  <p:txStyles>
    <p:titleStyle>
      <a:lvl1pPr algn="l" defTabSz="457200" rtl="0" fontAlgn="base">
        <a:spcBef>
          <a:spcPct val="0"/>
        </a:spcBef>
        <a:spcAft>
          <a:spcPct val="0"/>
        </a:spcAft>
        <a:defRPr sz="4000" b="1" kern="1200">
          <a:solidFill>
            <a:srgbClr val="FEFEFE"/>
          </a:solidFill>
          <a:latin typeface="+mj-lt"/>
          <a:ea typeface="Trebuchet MS" panose="020B0603020202020204" pitchFamily="34" charset="0"/>
          <a:cs typeface="Trebuchet MS"/>
        </a:defRPr>
      </a:lvl1pPr>
      <a:lvl2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2pPr>
      <a:lvl3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3pPr>
      <a:lvl4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4pPr>
      <a:lvl5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fontAlgn="base">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fontAlgn="base">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fontAlgn="base">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fontAlgn="base">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eskyflorbal.cz/cfbu/skoleni/metodicke-materialy" TargetMode="External"/><Relationship Id="rId2" Type="http://schemas.openxmlformats.org/officeDocument/2006/relationships/hyperlink" Target="https://www.ceskyflorbal.cz/cfbu/skoleni" TargetMode="External"/><Relationship Id="rId1" Type="http://schemas.openxmlformats.org/officeDocument/2006/relationships/slideLayout" Target="../slideLayouts/slideLayout2.xml"/><Relationship Id="rId4" Type="http://schemas.openxmlformats.org/officeDocument/2006/relationships/hyperlink" Target="https://www.ceskyflorbal.cz/cfbu/skoleni/metodika-brankaru"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890443-682E-43AA-B0ED-14A7ED16070A}"/>
              </a:ext>
            </a:extLst>
          </p:cNvPr>
          <p:cNvSpPr>
            <a:spLocks noGrp="1"/>
          </p:cNvSpPr>
          <p:nvPr>
            <p:ph type="ctrTitle"/>
          </p:nvPr>
        </p:nvSpPr>
        <p:spPr>
          <a:xfrm>
            <a:off x="808038" y="1449388"/>
            <a:ext cx="7527925" cy="2970212"/>
          </a:xfrm>
        </p:spPr>
        <p:txBody>
          <a:bodyPr/>
          <a:lstStyle/>
          <a:p>
            <a:pPr fontAlgn="auto">
              <a:spcAft>
                <a:spcPts val="0"/>
              </a:spcAft>
              <a:defRPr/>
            </a:pPr>
            <a:r>
              <a:rPr lang="cs-CZ" dirty="0">
                <a:ea typeface="+mj-ea"/>
              </a:rPr>
              <a:t>Florbal</a:t>
            </a:r>
          </a:p>
        </p:txBody>
      </p:sp>
      <p:sp>
        <p:nvSpPr>
          <p:cNvPr id="3075" name="Podnadpis 2">
            <a:extLst>
              <a:ext uri="{FF2B5EF4-FFF2-40B4-BE49-F238E27FC236}">
                <a16:creationId xmlns:a16="http://schemas.microsoft.com/office/drawing/2014/main" id="{FBF45EBE-B28D-4150-BD1A-BDF03B01A494}"/>
              </a:ext>
            </a:extLst>
          </p:cNvPr>
          <p:cNvSpPr>
            <a:spLocks noGrp="1"/>
          </p:cNvSpPr>
          <p:nvPr>
            <p:ph type="subTitle" idx="1"/>
          </p:nvPr>
        </p:nvSpPr>
        <p:spPr>
          <a:xfrm>
            <a:off x="2411413" y="5300663"/>
            <a:ext cx="6400800" cy="1249362"/>
          </a:xfrm>
        </p:spPr>
        <p:txBody>
          <a:bodyPr/>
          <a:lstStyle/>
          <a:p>
            <a:pPr algn="r" fontAlgn="auto">
              <a:buFont typeface="Wingdings 2" charset="2"/>
              <a:buNone/>
              <a:defRPr/>
            </a:pPr>
            <a:r>
              <a:rPr lang="cs-CZ" altLang="cs-CZ"/>
              <a:t>Mgr. Jan Charousek, Ph.D.</a:t>
            </a:r>
          </a:p>
          <a:p>
            <a:pPr algn="r" fontAlgn="auto">
              <a:buFont typeface="Wingdings 2" charset="2"/>
              <a:buNone/>
              <a:defRPr/>
            </a:pPr>
            <a:endParaRPr lang="cs-CZ" alt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A9E880-0171-4F19-87D8-145C38FBE926}"/>
              </a:ext>
            </a:extLst>
          </p:cNvPr>
          <p:cNvSpPr>
            <a:spLocks noGrp="1"/>
          </p:cNvSpPr>
          <p:nvPr>
            <p:ph type="title"/>
          </p:nvPr>
        </p:nvSpPr>
        <p:spPr>
          <a:xfrm>
            <a:off x="457200" y="123825"/>
            <a:ext cx="8229600" cy="1714500"/>
          </a:xfrm>
        </p:spPr>
        <p:txBody>
          <a:bodyPr wrap="square" numCol="1" anchorCtr="0" compatLnSpc="1">
            <a:prstTxWarp prst="textNoShape">
              <a:avLst/>
            </a:prstTxWarp>
            <a:normAutofit/>
          </a:bodyPr>
          <a:lstStyle/>
          <a:p>
            <a:br>
              <a:rPr lang="cs-CZ" altLang="cs-CZ" sz="2800" b="0">
                <a:cs typeface="Trebuchet MS" panose="020B0603020202020204" pitchFamily="34" charset="0"/>
              </a:rPr>
            </a:br>
            <a:r>
              <a:rPr lang="cs-CZ" altLang="cs-CZ" sz="2800">
                <a:cs typeface="Trebuchet MS" panose="020B0603020202020204" pitchFamily="34" charset="0"/>
              </a:rPr>
              <a:t>Rozměry florbalového hřiště a jeho povrch</a:t>
            </a:r>
            <a:br>
              <a:rPr lang="cs-CZ" altLang="cs-CZ" sz="3600">
                <a:cs typeface="Trebuchet MS" panose="020B0603020202020204" pitchFamily="34" charset="0"/>
              </a:rPr>
            </a:br>
            <a:br>
              <a:rPr lang="cs-CZ" altLang="cs-CZ" sz="3600">
                <a:cs typeface="Trebuchet MS" panose="020B0603020202020204" pitchFamily="34" charset="0"/>
              </a:rPr>
            </a:br>
            <a:endParaRPr lang="cs-CZ" altLang="cs-CZ" sz="3600">
              <a:cs typeface="Trebuchet MS" panose="020B0603020202020204" pitchFamily="34" charset="0"/>
            </a:endParaRPr>
          </a:p>
        </p:txBody>
      </p:sp>
      <p:sp>
        <p:nvSpPr>
          <p:cNvPr id="11267" name="Zástupný symbol pro obsah 2">
            <a:extLst>
              <a:ext uri="{FF2B5EF4-FFF2-40B4-BE49-F238E27FC236}">
                <a16:creationId xmlns:a16="http://schemas.microsoft.com/office/drawing/2014/main" id="{2E597708-7D64-419B-943D-50603FAC5693}"/>
              </a:ext>
            </a:extLst>
          </p:cNvPr>
          <p:cNvSpPr>
            <a:spLocks noGrp="1"/>
          </p:cNvSpPr>
          <p:nvPr>
            <p:ph idx="1"/>
          </p:nvPr>
        </p:nvSpPr>
        <p:spPr>
          <a:xfrm>
            <a:off x="457200" y="2276475"/>
            <a:ext cx="8229600" cy="4032250"/>
          </a:xfrm>
        </p:spPr>
        <p:txBody>
          <a:bodyPr>
            <a:normAutofit fontScale="92500" lnSpcReduction="20000"/>
          </a:bodyPr>
          <a:lstStyle/>
          <a:p>
            <a:pPr fontAlgn="auto">
              <a:buFont typeface="Wingdings 2" charset="2"/>
              <a:buChar char=""/>
              <a:defRPr/>
            </a:pPr>
            <a:r>
              <a:rPr lang="cs-CZ" sz="2000" dirty="0"/>
              <a:t>Florbal je halový sport, proto jsou jeho hrací rozměry striktně dané. Jde o obdélník, kde delší strana má 40 metrů a kratší 20 metrů. Florbal tak lze hrát ve velké většině sportovních hal, které prošly za posledních deset let rekonstrukcí. Na rozdíl od volejbalu totiž není florbal náročný na světlou výšku (vzdálenost mezi nejvyšším místem podlahy a nejnižším místem stropu), což právě umožňuje jeho masivní rozšíření napříč školními tělocvičnami.</a:t>
            </a:r>
          </a:p>
          <a:p>
            <a:pPr fontAlgn="auto">
              <a:buFont typeface="Wingdings 2" charset="2"/>
              <a:buChar char=""/>
              <a:defRPr/>
            </a:pPr>
            <a:r>
              <a:rPr lang="cs-CZ" sz="2000" dirty="0"/>
              <a:t>Z pohledu hracího povrchu nejsou na vnitřní prostředí kladeny nijak vysoké nároky. Typicky se hraje na parketách, pokud je ale daná sportovní hala zaměřena primárně na florbal, využívá se umělý povrch na bázi gumy. Jde o tzv. </a:t>
            </a:r>
            <a:r>
              <a:rPr lang="cs-CZ" sz="2000" dirty="0" err="1"/>
              <a:t>teraflex</a:t>
            </a:r>
            <a:r>
              <a:rPr lang="cs-CZ" sz="2000" dirty="0"/>
              <a:t>. Zajímavý je i názor hráčů, který je však do velké míry ovlivněn hlavně povrchem, na kterém trénují a hrají domácí zápasy. Kdo má v domácí hale parkety, hledá nevýhody gumy, a tak to platí i naopak. Profesionální florbal se hraje výlučně na již zmíněném </a:t>
            </a:r>
            <a:r>
              <a:rPr lang="cs-CZ" sz="2000" dirty="0" err="1"/>
              <a:t>taraflexu</a:t>
            </a:r>
            <a:r>
              <a:rPr lang="cs-CZ" sz="2000" dirty="0"/>
              <a:t>.</a:t>
            </a:r>
          </a:p>
          <a:p>
            <a:pPr marL="136525" indent="0" fontAlgn="auto">
              <a:buFont typeface="Wingdings 2" panose="05020102010507070707" pitchFamily="18" charset="2"/>
              <a:buNone/>
              <a:defRPr/>
            </a:pPr>
            <a:endParaRPr lang="cs-CZ" altLang="cs-CZ"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71B4F-F6E1-47EF-8432-18DA3D09AD16}"/>
              </a:ext>
            </a:extLst>
          </p:cNvPr>
          <p:cNvSpPr>
            <a:spLocks noGrp="1"/>
          </p:cNvSpPr>
          <p:nvPr>
            <p:ph type="title"/>
          </p:nvPr>
        </p:nvSpPr>
        <p:spPr/>
        <p:txBody>
          <a:bodyPr wrap="square" numCol="1" anchorCtr="0" compatLnSpc="1">
            <a:prstTxWarp prst="textNoShape">
              <a:avLst/>
            </a:prstTxWarp>
          </a:bodyPr>
          <a:lstStyle/>
          <a:p>
            <a:r>
              <a:rPr lang="cs-CZ" altLang="cs-CZ">
                <a:cs typeface="Trebuchet MS" panose="020B0603020202020204" pitchFamily="34" charset="0"/>
              </a:rPr>
              <a:t>Hráči</a:t>
            </a:r>
          </a:p>
        </p:txBody>
      </p:sp>
      <p:sp>
        <p:nvSpPr>
          <p:cNvPr id="12291" name="Zástupný symbol pro obsah 2">
            <a:extLst>
              <a:ext uri="{FF2B5EF4-FFF2-40B4-BE49-F238E27FC236}">
                <a16:creationId xmlns:a16="http://schemas.microsoft.com/office/drawing/2014/main" id="{154D0EAD-8393-47A5-A63E-B84A954C9357}"/>
              </a:ext>
            </a:extLst>
          </p:cNvPr>
          <p:cNvSpPr>
            <a:spLocks noGrp="1"/>
          </p:cNvSpPr>
          <p:nvPr>
            <p:ph idx="1"/>
          </p:nvPr>
        </p:nvSpPr>
        <p:spPr>
          <a:xfrm>
            <a:off x="457200" y="2133600"/>
            <a:ext cx="8229600" cy="4175125"/>
          </a:xfrm>
        </p:spPr>
        <p:txBody>
          <a:bodyPr>
            <a:normAutofit fontScale="85000" lnSpcReduction="10000"/>
          </a:bodyPr>
          <a:lstStyle/>
          <a:p>
            <a:pPr marL="136525" indent="0" fontAlgn="auto">
              <a:buFont typeface="Wingdings 2" panose="05020102010507070707" pitchFamily="18" charset="2"/>
              <a:buNone/>
              <a:defRPr/>
            </a:pPr>
            <a:r>
              <a:rPr lang="cs-CZ" dirty="0"/>
              <a:t>Florbal hrají vždy dvě družstva. Během hry smí být současně na hřišti z každého družstva maximálně 6 hráčů, z toho pouze jeden brankář. Florbal je fyzicky mimořádně náročný sport, proto je možné provádět střídání hráčů libovolně během hry. Záleží pak na taktice a skladbě každého týmu, zda provádí střídání po sehraných formacích, nebo se mění hráči dle aktuální herní situace.</a:t>
            </a:r>
          </a:p>
          <a:p>
            <a:pPr marL="136525" indent="0" fontAlgn="auto">
              <a:buFont typeface="Wingdings 2" panose="05020102010507070707" pitchFamily="18" charset="2"/>
              <a:buNone/>
              <a:defRPr/>
            </a:pPr>
            <a:r>
              <a:rPr lang="cs-CZ" b="1" dirty="0"/>
              <a:t>Výstroj hráčů</a:t>
            </a:r>
          </a:p>
          <a:p>
            <a:pPr fontAlgn="auto">
              <a:buFont typeface="Wingdings 2" charset="2"/>
              <a:buChar char=""/>
              <a:defRPr/>
            </a:pPr>
            <a:r>
              <a:rPr lang="cs-CZ" dirty="0"/>
              <a:t>Florbal je finančně dostupný sport, protože kromě míčku už potřebujete v zásadě jen kvalitní </a:t>
            </a:r>
            <a:r>
              <a:rPr lang="cs-CZ" u="sng" dirty="0"/>
              <a:t>sálovou obuv</a:t>
            </a:r>
            <a:r>
              <a:rPr lang="cs-CZ" dirty="0"/>
              <a:t> a </a:t>
            </a:r>
            <a:r>
              <a:rPr lang="cs-CZ" u="sng" dirty="0"/>
              <a:t>florbalovou hůl</a:t>
            </a:r>
            <a:r>
              <a:rPr lang="cs-CZ" dirty="0"/>
              <a:t> odpovídající velikosti. Řekněme, že celková počáteční investice do vybavení začíná zhruba na 2 000 Kč.</a:t>
            </a:r>
          </a:p>
          <a:p>
            <a:pPr fontAlgn="auto">
              <a:buFont typeface="Wingdings 2" charset="2"/>
              <a:buChar char=""/>
              <a:defRPr/>
            </a:pPr>
            <a:r>
              <a:rPr lang="cs-CZ" dirty="0"/>
              <a:t>Dres s rukávy, trenýrky.</a:t>
            </a:r>
          </a:p>
          <a:p>
            <a:pPr fontAlgn="auto">
              <a:buFont typeface="Wingdings 2" charset="2"/>
              <a:buChar char=""/>
              <a:defRPr/>
            </a:pPr>
            <a:r>
              <a:rPr lang="cs-CZ" dirty="0"/>
              <a:t>Florbalová hůl (</a:t>
            </a:r>
            <a:r>
              <a:rPr lang="cs-CZ" dirty="0" err="1"/>
              <a:t>florbalka</a:t>
            </a:r>
            <a:r>
              <a:rPr lang="cs-CZ" dirty="0"/>
              <a:t>), čepel nesmí být ostrá a její zahnutí nesmí přesáhnout 30 mm.</a:t>
            </a:r>
          </a:p>
          <a:p>
            <a:pPr fontAlgn="auto">
              <a:buFont typeface="Wingdings 2" charset="2"/>
              <a:buChar char=""/>
              <a:defRPr/>
            </a:pPr>
            <a:r>
              <a:rPr lang="cs-CZ" dirty="0"/>
              <a:t>Kvalitní sálová obuv.</a:t>
            </a:r>
          </a:p>
          <a:p>
            <a:pPr fontAlgn="auto">
              <a:buFont typeface="Wingdings 2" charset="2"/>
              <a:buChar char=""/>
              <a:defRPr/>
            </a:pPr>
            <a:r>
              <a:rPr lang="cs-CZ" dirty="0"/>
              <a:t>Brankář musí mít </a:t>
            </a:r>
            <a:r>
              <a:rPr lang="cs-CZ" u="sng" dirty="0"/>
              <a:t>obličejovou masku, speciální dres a tepláky</a:t>
            </a:r>
            <a:r>
              <a:rPr lang="cs-CZ" dirty="0"/>
              <a:t>.</a:t>
            </a:r>
          </a:p>
          <a:p>
            <a:pPr fontAlgn="auto">
              <a:buFont typeface="Wingdings 2" charset="2"/>
              <a:buChar char=""/>
              <a:defRPr/>
            </a:pPr>
            <a:r>
              <a:rPr lang="cs-CZ" dirty="0"/>
              <a:t>Brankář nesmí používat </a:t>
            </a:r>
            <a:r>
              <a:rPr lang="cs-CZ" dirty="0" err="1"/>
              <a:t>florbalku</a:t>
            </a:r>
            <a:r>
              <a:rPr lang="cs-CZ" dirty="0"/>
              <a:t>.</a:t>
            </a:r>
          </a:p>
          <a:p>
            <a:pPr marL="136525" indent="0" fontAlgn="auto">
              <a:buFont typeface="Wingdings 2" panose="05020102010507070707" pitchFamily="18" charset="2"/>
              <a:buNone/>
              <a:defRPr/>
            </a:pPr>
            <a:endParaRPr lang="cs-CZ" altLang="cs-CZ"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242C11-A7E5-4FD0-9F74-E42FAED1CC2C}"/>
              </a:ext>
            </a:extLst>
          </p:cNvPr>
          <p:cNvSpPr>
            <a:spLocks noGrp="1"/>
          </p:cNvSpPr>
          <p:nvPr>
            <p:ph type="title"/>
          </p:nvPr>
        </p:nvSpPr>
        <p:spPr/>
        <p:txBody>
          <a:bodyPr/>
          <a:lstStyle/>
          <a:p>
            <a:pPr fontAlgn="auto">
              <a:spcAft>
                <a:spcPts val="0"/>
              </a:spcAft>
              <a:defRPr/>
            </a:pPr>
            <a:r>
              <a:rPr lang="cs-CZ" dirty="0">
                <a:ea typeface="+mj-ea"/>
              </a:rPr>
              <a:t>Pravidla</a:t>
            </a:r>
          </a:p>
        </p:txBody>
      </p:sp>
      <p:sp>
        <p:nvSpPr>
          <p:cNvPr id="13315" name="Zástupný symbol pro obsah 2">
            <a:extLst>
              <a:ext uri="{FF2B5EF4-FFF2-40B4-BE49-F238E27FC236}">
                <a16:creationId xmlns:a16="http://schemas.microsoft.com/office/drawing/2014/main" id="{D93719F7-6944-48EF-9A52-E8402FBE1E5A}"/>
              </a:ext>
            </a:extLst>
          </p:cNvPr>
          <p:cNvSpPr>
            <a:spLocks noGrp="1"/>
          </p:cNvSpPr>
          <p:nvPr>
            <p:ph idx="1"/>
          </p:nvPr>
        </p:nvSpPr>
        <p:spPr>
          <a:xfrm>
            <a:off x="809625" y="2222500"/>
            <a:ext cx="7524750" cy="3636963"/>
          </a:xfrm>
        </p:spPr>
        <p:txBody>
          <a:bodyPr>
            <a:normAutofit fontScale="77500" lnSpcReduction="20000"/>
          </a:bodyPr>
          <a:lstStyle/>
          <a:p>
            <a:pPr marL="136525" indent="0" fontAlgn="auto">
              <a:buFont typeface="Wingdings 2" panose="05020102010507070707" pitchFamily="18" charset="2"/>
              <a:buNone/>
              <a:defRPr/>
            </a:pPr>
            <a:r>
              <a:rPr lang="cs-CZ" altLang="cs-CZ" sz="2000" i="1" dirty="0"/>
              <a:t>Hrací doba</a:t>
            </a:r>
          </a:p>
          <a:p>
            <a:pPr fontAlgn="auto">
              <a:buFont typeface="Wingdings 2" charset="2"/>
              <a:buChar char=""/>
              <a:defRPr/>
            </a:pPr>
            <a:r>
              <a:rPr lang="cs-CZ" altLang="cs-CZ" sz="2000" dirty="0"/>
              <a:t>Hrací čas je 3 x 20 min. (3 x 15 min.) se dvěma 10minutovými (5minutovými) přestávkami, během nichž si týmy vymění strany a hráčské lavice. Každá třetina začíná vhazováním ze středového bodu. Čas</a:t>
            </a:r>
            <a:r>
              <a:rPr lang="cs-CZ" altLang="cs-CZ" sz="2000" i="1" dirty="0"/>
              <a:t> </a:t>
            </a:r>
            <a:r>
              <a:rPr lang="cs-CZ" altLang="cs-CZ" sz="2000" dirty="0"/>
              <a:t>se zastavuje v souvislostí se vstřelením branky, trestem, trestným střílením, </a:t>
            </a:r>
            <a:r>
              <a:rPr lang="cs-CZ" altLang="cs-CZ" sz="2000" dirty="0" err="1"/>
              <a:t>time</a:t>
            </a:r>
            <a:r>
              <a:rPr lang="cs-CZ" altLang="cs-CZ" sz="2000" dirty="0"/>
              <a:t>-autem, nebo na pokyn rozhodčího při neobvyklém přerušení.</a:t>
            </a:r>
          </a:p>
          <a:p>
            <a:pPr marL="136525" indent="0" fontAlgn="auto">
              <a:buFont typeface="Wingdings 2" panose="05020102010507070707" pitchFamily="18" charset="2"/>
              <a:buNone/>
              <a:defRPr/>
            </a:pPr>
            <a:r>
              <a:rPr lang="cs-CZ" sz="2000" b="1" dirty="0"/>
              <a:t>Prodloužení a trestná střílení</a:t>
            </a:r>
          </a:p>
          <a:p>
            <a:pPr fontAlgn="auto">
              <a:buFont typeface="Wingdings 2" charset="2"/>
              <a:buChar char=""/>
              <a:defRPr/>
            </a:pPr>
            <a:r>
              <a:rPr lang="cs-CZ" sz="2000" dirty="0"/>
              <a:t>Pokud se nerozhodne v normálním hracím čase, následuje 10 minutové prodloužení. To končí v momentě, kdy jeden z týmů vstřelí gól. Když se to během prodloužení nikomu nepodaří, následují samostatné nájezdy. Pět hráčů v poli z každého družstva provede postupně každý jedno trestné střílení. Je-li stav i potom vyrovnaný, ti stejní hráči provedou po jednom svá trestná střílení, dokud není dosaženo konečného rozhodnutí.</a:t>
            </a:r>
          </a:p>
          <a:p>
            <a:pPr fontAlgn="auto">
              <a:buFont typeface="Wingdings 2" charset="2"/>
              <a:buChar char=""/>
              <a:defRPr/>
            </a:pPr>
            <a:endParaRPr lang="cs-CZ" altLang="cs-CZ"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EA9A82-9467-4ECB-970F-9FC0B2E4B9E4}"/>
              </a:ext>
            </a:extLst>
          </p:cNvPr>
          <p:cNvSpPr>
            <a:spLocks noGrp="1"/>
          </p:cNvSpPr>
          <p:nvPr>
            <p:ph type="title"/>
          </p:nvPr>
        </p:nvSpPr>
        <p:spPr/>
        <p:txBody>
          <a:bodyPr>
            <a:normAutofit fontScale="90000"/>
          </a:bodyPr>
          <a:lstStyle/>
          <a:p>
            <a:pPr fontAlgn="auto">
              <a:spcAft>
                <a:spcPts val="0"/>
              </a:spcAft>
              <a:defRPr/>
            </a:pPr>
            <a:r>
              <a:rPr lang="cs-CZ" dirty="0">
                <a:ea typeface="+mj-ea"/>
              </a:rPr>
              <a:t>Florbalové tresty</a:t>
            </a:r>
            <a:br>
              <a:rPr lang="cs-CZ" dirty="0">
                <a:ea typeface="+mj-ea"/>
              </a:rPr>
            </a:br>
            <a:endParaRPr lang="cs-CZ" dirty="0">
              <a:ea typeface="+mj-ea"/>
            </a:endParaRPr>
          </a:p>
        </p:txBody>
      </p:sp>
      <p:sp>
        <p:nvSpPr>
          <p:cNvPr id="16387" name="Zástupný symbol pro obsah 2">
            <a:extLst>
              <a:ext uri="{FF2B5EF4-FFF2-40B4-BE49-F238E27FC236}">
                <a16:creationId xmlns:a16="http://schemas.microsoft.com/office/drawing/2014/main" id="{3E991D4F-10CE-41CF-86DF-277B56FD21F5}"/>
              </a:ext>
            </a:extLst>
          </p:cNvPr>
          <p:cNvSpPr>
            <a:spLocks noGrp="1"/>
          </p:cNvSpPr>
          <p:nvPr>
            <p:ph idx="1"/>
          </p:nvPr>
        </p:nvSpPr>
        <p:spPr>
          <a:xfrm>
            <a:off x="809625" y="2222500"/>
            <a:ext cx="7524750" cy="3636963"/>
          </a:xfrm>
        </p:spPr>
        <p:txBody>
          <a:bodyPr/>
          <a:lstStyle/>
          <a:p>
            <a:pPr fontAlgn="auto">
              <a:buFont typeface="Wingdings 2" charset="2"/>
              <a:buChar char=""/>
              <a:defRPr/>
            </a:pPr>
            <a:r>
              <a:rPr lang="cs-CZ" altLang="cs-CZ" b="1"/>
              <a:t>Volný úder</a:t>
            </a:r>
          </a:p>
          <a:p>
            <a:pPr fontAlgn="auto">
              <a:buFont typeface="Wingdings 2" charset="2"/>
              <a:buChar char=""/>
              <a:defRPr/>
            </a:pPr>
            <a:r>
              <a:rPr lang="cs-CZ" altLang="cs-CZ" b="1"/>
              <a:t>Vyloučení na 2 minuty</a:t>
            </a:r>
          </a:p>
          <a:p>
            <a:pPr fontAlgn="auto">
              <a:buFont typeface="Wingdings 2" charset="2"/>
              <a:buChar char=""/>
              <a:defRPr/>
            </a:pPr>
            <a:r>
              <a:rPr lang="cs-CZ" altLang="cs-CZ" b="1"/>
              <a:t>Vyloučení na 5 minut</a:t>
            </a:r>
          </a:p>
          <a:p>
            <a:pPr fontAlgn="auto">
              <a:buFont typeface="Wingdings 2" charset="2"/>
              <a:buChar char=""/>
              <a:defRPr/>
            </a:pPr>
            <a:r>
              <a:rPr lang="cs-CZ" altLang="cs-CZ" b="1"/>
              <a:t>Vyloučení na 10 minut</a:t>
            </a:r>
          </a:p>
          <a:p>
            <a:pPr fontAlgn="auto">
              <a:buFont typeface="Wingdings 2" charset="2"/>
              <a:buChar char=""/>
              <a:defRPr/>
            </a:pPr>
            <a:r>
              <a:rPr lang="cs-CZ" altLang="cs-CZ" b="1"/>
              <a:t>Trest do konce utkání</a:t>
            </a:r>
          </a:p>
          <a:p>
            <a:pPr fontAlgn="auto">
              <a:buFont typeface="Wingdings 2" charset="2"/>
              <a:buChar char=""/>
              <a:defRPr/>
            </a:pPr>
            <a:endParaRPr lang="cs-CZ" alt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0E1BA0-94C9-4F22-A823-DAC35ED0ECC6}"/>
              </a:ext>
            </a:extLst>
          </p:cNvPr>
          <p:cNvSpPr>
            <a:spLocks noGrp="1"/>
          </p:cNvSpPr>
          <p:nvPr>
            <p:ph type="title"/>
          </p:nvPr>
        </p:nvSpPr>
        <p:spPr/>
        <p:txBody>
          <a:bodyPr wrap="square" numCol="1" anchorCtr="0" compatLnSpc="1">
            <a:prstTxWarp prst="textNoShape">
              <a:avLst/>
            </a:prstTxWarp>
          </a:bodyPr>
          <a:lstStyle/>
          <a:p>
            <a:r>
              <a:rPr lang="cs-CZ" altLang="cs-CZ">
                <a:cs typeface="Trebuchet MS" panose="020B0603020202020204" pitchFamily="34" charset="0"/>
              </a:rPr>
              <a:t>Míčky</a:t>
            </a:r>
          </a:p>
        </p:txBody>
      </p:sp>
      <p:sp>
        <p:nvSpPr>
          <p:cNvPr id="19459" name="Zástupný symbol pro obsah 2">
            <a:extLst>
              <a:ext uri="{FF2B5EF4-FFF2-40B4-BE49-F238E27FC236}">
                <a16:creationId xmlns:a16="http://schemas.microsoft.com/office/drawing/2014/main" id="{7466354E-E2EC-48EA-B417-CC640C338488}"/>
              </a:ext>
            </a:extLst>
          </p:cNvPr>
          <p:cNvSpPr>
            <a:spLocks noGrp="1"/>
          </p:cNvSpPr>
          <p:nvPr>
            <p:ph idx="1"/>
          </p:nvPr>
        </p:nvSpPr>
        <p:spPr>
          <a:xfrm>
            <a:off x="809625" y="2222500"/>
            <a:ext cx="7524750" cy="3636963"/>
          </a:xfrm>
        </p:spPr>
        <p:txBody>
          <a:bodyPr/>
          <a:lstStyle/>
          <a:p>
            <a:pPr fontAlgn="auto">
              <a:buFont typeface="Wingdings 2" charset="2"/>
              <a:buChar char=""/>
              <a:defRPr/>
            </a:pPr>
            <a:r>
              <a:rPr lang="cs-CZ" altLang="cs-CZ"/>
              <a:t>jsou z plastu a pro oficiální zápasy se musí používat modelová řada certifikovaná IFF (International Floorball Federation). Povrch míčku musí být jednobarevný, ale zároveň nesmí jít o fluorescenční barvu. Hmotnost oficiálního míčku je 23 gramů při průměru 72 mm. Typický míček má 26 děr. Certifikované florbalové míčky mají přesně danou hmotnost, odskok a maximální či minimální rychlost letu.</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E76151-9174-46F9-A294-590BEE48ACB6}"/>
              </a:ext>
            </a:extLst>
          </p:cNvPr>
          <p:cNvSpPr>
            <a:spLocks noGrp="1"/>
          </p:cNvSpPr>
          <p:nvPr>
            <p:ph type="title"/>
          </p:nvPr>
        </p:nvSpPr>
        <p:spPr/>
        <p:txBody>
          <a:bodyPr wrap="square" numCol="1" anchorCtr="0" compatLnSpc="1">
            <a:prstTxWarp prst="textNoShape">
              <a:avLst/>
            </a:prstTxWarp>
            <a:normAutofit/>
          </a:bodyPr>
          <a:lstStyle/>
          <a:p>
            <a:r>
              <a:rPr lang="cs-CZ" altLang="cs-CZ" sz="3600" b="0">
                <a:cs typeface="Trebuchet MS" panose="020B0603020202020204" pitchFamily="34" charset="0"/>
              </a:rPr>
              <a:t>Herní činnost jednotlivce (HČJ)</a:t>
            </a:r>
            <a:br>
              <a:rPr lang="cs-CZ" altLang="cs-CZ" sz="3600">
                <a:cs typeface="Trebuchet MS" panose="020B0603020202020204" pitchFamily="34" charset="0"/>
              </a:rPr>
            </a:br>
            <a:endParaRPr lang="cs-CZ" altLang="cs-CZ" sz="3600">
              <a:cs typeface="Trebuchet MS" panose="020B0603020202020204" pitchFamily="34" charset="0"/>
            </a:endParaRPr>
          </a:p>
        </p:txBody>
      </p:sp>
      <p:sp>
        <p:nvSpPr>
          <p:cNvPr id="20483" name="Zástupný symbol pro obsah 2">
            <a:extLst>
              <a:ext uri="{FF2B5EF4-FFF2-40B4-BE49-F238E27FC236}">
                <a16:creationId xmlns:a16="http://schemas.microsoft.com/office/drawing/2014/main" id="{DFC45FE9-61D9-4B72-ABDA-2B613D44A56F}"/>
              </a:ext>
            </a:extLst>
          </p:cNvPr>
          <p:cNvSpPr>
            <a:spLocks noGrp="1"/>
          </p:cNvSpPr>
          <p:nvPr>
            <p:ph idx="1"/>
          </p:nvPr>
        </p:nvSpPr>
        <p:spPr>
          <a:xfrm>
            <a:off x="457200" y="1989138"/>
            <a:ext cx="8229600" cy="4868862"/>
          </a:xfrm>
        </p:spPr>
        <p:txBody>
          <a:bodyPr>
            <a:normAutofit fontScale="62500" lnSpcReduction="20000"/>
          </a:bodyPr>
          <a:lstStyle/>
          <a:p>
            <a:pPr fontAlgn="auto">
              <a:buFont typeface="Wingdings 2" charset="2"/>
              <a:buChar char=""/>
              <a:defRPr/>
            </a:pPr>
            <a:r>
              <a:rPr lang="cs-CZ" altLang="cs-CZ" sz="1600" dirty="0"/>
              <a:t>Jsou to herní činnosti jednoho hráče, které rozdělujeme na útočné a obranné a další specifickou činnost, kterou je činnost brankáře.</a:t>
            </a:r>
          </a:p>
          <a:p>
            <a:pPr fontAlgn="auto">
              <a:buFont typeface="Wingdings 2" charset="2"/>
              <a:buChar char=""/>
              <a:defRPr/>
            </a:pPr>
            <a:r>
              <a:rPr lang="cs-CZ" altLang="cs-CZ" sz="1600" dirty="0"/>
              <a:t>Útočné</a:t>
            </a:r>
          </a:p>
          <a:p>
            <a:pPr lvl="1" fontAlgn="auto">
              <a:buFont typeface="Wingdings 2" charset="2"/>
              <a:buChar char=""/>
              <a:defRPr/>
            </a:pPr>
            <a:r>
              <a:rPr lang="cs-CZ" altLang="cs-CZ" sz="1200" dirty="0"/>
              <a:t>driblink</a:t>
            </a:r>
          </a:p>
          <a:p>
            <a:pPr lvl="1" fontAlgn="auto">
              <a:buFont typeface="Wingdings 2" charset="2"/>
              <a:buChar char=""/>
              <a:defRPr/>
            </a:pPr>
            <a:r>
              <a:rPr lang="cs-CZ" altLang="cs-CZ" sz="1200" dirty="0"/>
              <a:t>vedení míčku</a:t>
            </a:r>
          </a:p>
          <a:p>
            <a:pPr lvl="1" fontAlgn="auto">
              <a:buFont typeface="Wingdings 2" charset="2"/>
              <a:buChar char=""/>
              <a:defRPr/>
            </a:pPr>
            <a:r>
              <a:rPr lang="cs-CZ" altLang="cs-CZ" sz="1200" dirty="0"/>
              <a:t>uvolňování s míčkem</a:t>
            </a:r>
          </a:p>
          <a:p>
            <a:pPr lvl="1" fontAlgn="auto">
              <a:buFont typeface="Wingdings 2" charset="2"/>
              <a:buChar char=""/>
              <a:defRPr/>
            </a:pPr>
            <a:r>
              <a:rPr lang="cs-CZ" altLang="cs-CZ" sz="1200" dirty="0"/>
              <a:t>zpracování a přihrávání míčku</a:t>
            </a:r>
          </a:p>
          <a:p>
            <a:pPr lvl="1" fontAlgn="auto">
              <a:buFont typeface="Wingdings 2" charset="2"/>
              <a:buChar char=""/>
              <a:defRPr/>
            </a:pPr>
            <a:r>
              <a:rPr lang="cs-CZ" altLang="cs-CZ" sz="1200" dirty="0"/>
              <a:t>uvolňování bez míčku</a:t>
            </a:r>
          </a:p>
          <a:p>
            <a:pPr lvl="1" fontAlgn="auto">
              <a:buFont typeface="Wingdings 2" charset="2"/>
              <a:buChar char=""/>
              <a:defRPr/>
            </a:pPr>
            <a:r>
              <a:rPr lang="cs-CZ" altLang="cs-CZ" sz="1200" dirty="0"/>
              <a:t>Střelba</a:t>
            </a:r>
          </a:p>
          <a:p>
            <a:pPr lvl="1" fontAlgn="auto">
              <a:buFont typeface="Wingdings 2" charset="2"/>
              <a:buChar char=""/>
              <a:defRPr/>
            </a:pPr>
            <a:r>
              <a:rPr lang="cs-CZ" altLang="cs-CZ" sz="1200" dirty="0"/>
              <a:t>Dorážení a tečování míčku</a:t>
            </a:r>
          </a:p>
          <a:p>
            <a:pPr lvl="1" fontAlgn="auto">
              <a:buFont typeface="Wingdings 2" charset="2"/>
              <a:buChar char=""/>
              <a:defRPr/>
            </a:pPr>
            <a:r>
              <a:rPr lang="cs-CZ" altLang="cs-CZ" sz="1200" dirty="0"/>
              <a:t>Při vhazování míčku</a:t>
            </a:r>
          </a:p>
          <a:p>
            <a:pPr fontAlgn="auto">
              <a:buFont typeface="Wingdings 2" charset="2"/>
              <a:buChar char=""/>
              <a:defRPr/>
            </a:pPr>
            <a:r>
              <a:rPr lang="cs-CZ" altLang="cs-CZ" sz="1600" dirty="0"/>
              <a:t>Obranné</a:t>
            </a:r>
          </a:p>
          <a:p>
            <a:pPr lvl="1" fontAlgn="auto">
              <a:buFont typeface="Wingdings 2" charset="2"/>
              <a:buChar char=""/>
              <a:defRPr/>
            </a:pPr>
            <a:r>
              <a:rPr lang="cs-CZ" altLang="cs-CZ" sz="1200" dirty="0"/>
              <a:t>obsazování hráče s míčkem</a:t>
            </a:r>
          </a:p>
          <a:p>
            <a:pPr lvl="1" fontAlgn="auto">
              <a:buFont typeface="Wingdings 2" charset="2"/>
              <a:buChar char=""/>
              <a:defRPr/>
            </a:pPr>
            <a:r>
              <a:rPr lang="cs-CZ" altLang="cs-CZ" sz="1200" dirty="0"/>
              <a:t>obsazování hráče bez míčku</a:t>
            </a:r>
          </a:p>
          <a:p>
            <a:pPr lvl="1" fontAlgn="auto">
              <a:buFont typeface="Wingdings 2" charset="2"/>
              <a:buChar char=""/>
              <a:defRPr/>
            </a:pPr>
            <a:r>
              <a:rPr lang="cs-CZ" altLang="cs-CZ" sz="1200" dirty="0"/>
              <a:t>obrana prostoru</a:t>
            </a:r>
          </a:p>
          <a:p>
            <a:pPr lvl="1" fontAlgn="auto">
              <a:buFont typeface="Wingdings 2" charset="2"/>
              <a:buChar char=""/>
              <a:defRPr/>
            </a:pPr>
            <a:r>
              <a:rPr lang="cs-CZ" altLang="cs-CZ" sz="1200" dirty="0"/>
              <a:t>blokování střel</a:t>
            </a:r>
          </a:p>
          <a:p>
            <a:pPr fontAlgn="auto">
              <a:buFont typeface="Wingdings 2" charset="2"/>
              <a:buChar char=""/>
              <a:defRPr/>
            </a:pPr>
            <a:r>
              <a:rPr lang="cs-CZ" altLang="cs-CZ" sz="1600" dirty="0"/>
              <a:t>Herní činnost brankáře</a:t>
            </a:r>
          </a:p>
          <a:p>
            <a:pPr lvl="1" fontAlgn="auto">
              <a:buFont typeface="Wingdings 2" charset="2"/>
              <a:buChar char=""/>
              <a:defRPr/>
            </a:pPr>
            <a:r>
              <a:rPr lang="cs-CZ" altLang="cs-CZ" sz="1200" dirty="0"/>
              <a:t>základní postoj a pohyb</a:t>
            </a:r>
          </a:p>
          <a:p>
            <a:pPr lvl="1" fontAlgn="auto">
              <a:buFont typeface="Wingdings 2" charset="2"/>
              <a:buChar char=""/>
              <a:defRPr/>
            </a:pPr>
            <a:r>
              <a:rPr lang="cs-CZ" altLang="cs-CZ" sz="1200" dirty="0"/>
              <a:t>chytání a vyrážení</a:t>
            </a:r>
          </a:p>
          <a:p>
            <a:pPr lvl="1" fontAlgn="auto">
              <a:buFont typeface="Wingdings 2" charset="2"/>
              <a:buChar char=""/>
              <a:defRPr/>
            </a:pPr>
            <a:r>
              <a:rPr lang="cs-CZ" altLang="cs-CZ" sz="1200" dirty="0"/>
              <a:t>zmenšování střeleckého úhlu</a:t>
            </a:r>
          </a:p>
          <a:p>
            <a:pPr lvl="1" fontAlgn="auto">
              <a:buFont typeface="Wingdings 2" charset="2"/>
              <a:buChar char=""/>
              <a:defRPr/>
            </a:pPr>
            <a:r>
              <a:rPr lang="cs-CZ" altLang="cs-CZ" sz="1200" dirty="0"/>
              <a:t>činnost při přečíslení a situaci 1-1</a:t>
            </a:r>
          </a:p>
          <a:p>
            <a:pPr lvl="1" fontAlgn="auto">
              <a:buFont typeface="Wingdings 2" charset="2"/>
              <a:buChar char=""/>
              <a:defRPr/>
            </a:pPr>
            <a:r>
              <a:rPr lang="cs-CZ" altLang="cs-CZ" sz="1200" dirty="0"/>
              <a:t>činnost při hře za bránou a při přehuštění hráčů v brankovišti</a:t>
            </a:r>
          </a:p>
          <a:p>
            <a:pPr lvl="1" fontAlgn="auto">
              <a:buFont typeface="Wingdings 2" charset="2"/>
              <a:buChar char=""/>
              <a:defRPr/>
            </a:pPr>
            <a:r>
              <a:rPr lang="cs-CZ" altLang="cs-CZ" sz="1200" dirty="0"/>
              <a:t>výhozy - zakládání útoku</a:t>
            </a:r>
          </a:p>
          <a:p>
            <a:pPr lvl="1" fontAlgn="auto">
              <a:buFont typeface="Wingdings 2" charset="2"/>
              <a:buChar char=""/>
              <a:defRPr/>
            </a:pPr>
            <a:r>
              <a:rPr lang="cs-CZ" altLang="cs-CZ" sz="1200" dirty="0"/>
              <a:t>činnost při standardních situací</a:t>
            </a:r>
          </a:p>
          <a:p>
            <a:pPr fontAlgn="auto">
              <a:buFont typeface="Wingdings 2" charset="2"/>
              <a:buChar char=""/>
              <a:defRPr/>
            </a:pPr>
            <a:endParaRPr lang="cs-CZ" altLang="cs-CZ"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1ACC77-8DAD-4528-8E7B-CDFAE6B83F28}"/>
              </a:ext>
            </a:extLst>
          </p:cNvPr>
          <p:cNvSpPr>
            <a:spLocks noGrp="1"/>
          </p:cNvSpPr>
          <p:nvPr>
            <p:ph type="title"/>
          </p:nvPr>
        </p:nvSpPr>
        <p:spPr/>
        <p:txBody>
          <a:bodyPr>
            <a:normAutofit fontScale="90000"/>
          </a:bodyPr>
          <a:lstStyle/>
          <a:p>
            <a:pPr fontAlgn="auto">
              <a:spcAft>
                <a:spcPts val="0"/>
              </a:spcAft>
              <a:defRPr/>
            </a:pPr>
            <a:r>
              <a:rPr lang="cs-CZ" b="0" dirty="0">
                <a:ea typeface="+mj-ea"/>
              </a:rPr>
              <a:t>Herní kombinace (HK)</a:t>
            </a:r>
            <a:br>
              <a:rPr lang="cs-CZ" dirty="0">
                <a:ea typeface="+mj-ea"/>
              </a:rPr>
            </a:br>
            <a:endParaRPr lang="cs-CZ" dirty="0">
              <a:ea typeface="+mj-ea"/>
            </a:endParaRPr>
          </a:p>
        </p:txBody>
      </p:sp>
      <p:sp>
        <p:nvSpPr>
          <p:cNvPr id="21507" name="Zástupný symbol pro obsah 2">
            <a:extLst>
              <a:ext uri="{FF2B5EF4-FFF2-40B4-BE49-F238E27FC236}">
                <a16:creationId xmlns:a16="http://schemas.microsoft.com/office/drawing/2014/main" id="{B005076F-9E58-4062-BE45-DB3EFE1C56DC}"/>
              </a:ext>
            </a:extLst>
          </p:cNvPr>
          <p:cNvSpPr>
            <a:spLocks noGrp="1"/>
          </p:cNvSpPr>
          <p:nvPr>
            <p:ph idx="1"/>
          </p:nvPr>
        </p:nvSpPr>
        <p:spPr>
          <a:xfrm>
            <a:off x="809625" y="2222500"/>
            <a:ext cx="7524750" cy="3636963"/>
          </a:xfrm>
        </p:spPr>
        <p:txBody>
          <a:bodyPr/>
          <a:lstStyle/>
          <a:p>
            <a:pPr fontAlgn="auto">
              <a:buFont typeface="Wingdings 2" charset="2"/>
              <a:buChar char=""/>
              <a:defRPr/>
            </a:pPr>
            <a:r>
              <a:rPr lang="cs-CZ" altLang="cs-CZ"/>
              <a:t>Útočné herní kombinace (ÚHK)</a:t>
            </a:r>
          </a:p>
          <a:p>
            <a:pPr lvl="1" fontAlgn="auto">
              <a:buFont typeface="Wingdings 2" charset="2"/>
              <a:buChar char=""/>
              <a:defRPr/>
            </a:pPr>
            <a:r>
              <a:rPr lang="cs-CZ" altLang="cs-CZ"/>
              <a:t>Podle způsobu řešení těchto herních situací rozlišujeme herní kombinace, založené na principu: 	 </a:t>
            </a:r>
          </a:p>
          <a:p>
            <a:pPr lvl="2" fontAlgn="auto">
              <a:buFont typeface="Wingdings 2" charset="2"/>
              <a:buChar char=""/>
              <a:defRPr/>
            </a:pPr>
            <a:r>
              <a:rPr lang="cs-CZ" altLang="cs-CZ"/>
              <a:t>přihraj a běž </a:t>
            </a:r>
          </a:p>
          <a:p>
            <a:pPr lvl="2" fontAlgn="auto">
              <a:buFont typeface="Wingdings 2" charset="2"/>
              <a:buChar char=""/>
              <a:defRPr/>
            </a:pPr>
            <a:r>
              <a:rPr lang="cs-CZ" altLang="cs-CZ"/>
              <a:t> křížení </a:t>
            </a:r>
          </a:p>
          <a:p>
            <a:pPr lvl="2" fontAlgn="auto">
              <a:buFont typeface="Wingdings 2" charset="2"/>
              <a:buChar char=""/>
              <a:defRPr/>
            </a:pPr>
            <a:r>
              <a:rPr lang="cs-CZ" altLang="cs-CZ"/>
              <a:t>clonění </a:t>
            </a:r>
          </a:p>
          <a:p>
            <a:pPr lvl="2" fontAlgn="auto">
              <a:buFont typeface="Wingdings 2" charset="2"/>
              <a:buChar char=""/>
              <a:defRPr/>
            </a:pPr>
            <a:r>
              <a:rPr lang="cs-CZ" altLang="cs-CZ"/>
              <a:t>zpětné přihrávky</a:t>
            </a:r>
          </a:p>
          <a:p>
            <a:pPr lvl="2" fontAlgn="auto">
              <a:buFont typeface="Wingdings 2" charset="2"/>
              <a:buChar char=""/>
              <a:defRPr/>
            </a:pPr>
            <a:r>
              <a:rPr lang="cs-CZ" altLang="cs-CZ"/>
              <a:t>nahození vhazování</a:t>
            </a:r>
          </a:p>
          <a:p>
            <a:pPr lvl="2" fontAlgn="auto">
              <a:buFont typeface="Wingdings 2" charset="2"/>
              <a:buChar char=""/>
              <a:defRPr/>
            </a:pPr>
            <a:r>
              <a:rPr lang="cs-CZ" altLang="cs-CZ"/>
              <a:t>rozehrání standardní situace („signál") </a:t>
            </a:r>
          </a:p>
          <a:p>
            <a:pPr fontAlgn="auto">
              <a:buFont typeface="Wingdings 2" charset="2"/>
              <a:buChar char=""/>
              <a:defRPr/>
            </a:pPr>
            <a:endParaRPr lang="cs-CZ" alt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1E556A-0CD3-46AD-97A2-2CFBFC1596C9}"/>
              </a:ext>
            </a:extLst>
          </p:cNvPr>
          <p:cNvSpPr>
            <a:spLocks noGrp="1"/>
          </p:cNvSpPr>
          <p:nvPr>
            <p:ph type="title"/>
          </p:nvPr>
        </p:nvSpPr>
        <p:spPr/>
        <p:txBody>
          <a:bodyPr/>
          <a:lstStyle/>
          <a:p>
            <a:pPr fontAlgn="auto">
              <a:spcAft>
                <a:spcPts val="0"/>
              </a:spcAft>
              <a:defRPr/>
            </a:pPr>
            <a:r>
              <a:rPr lang="cs-CZ" b="0" dirty="0">
                <a:ea typeface="+mj-ea"/>
              </a:rPr>
              <a:t>Herní kombinace (HK)</a:t>
            </a:r>
            <a:endParaRPr lang="cs-CZ" dirty="0">
              <a:ea typeface="+mj-ea"/>
            </a:endParaRPr>
          </a:p>
        </p:txBody>
      </p:sp>
      <p:sp>
        <p:nvSpPr>
          <p:cNvPr id="22531" name="Zástupný symbol pro obsah 2">
            <a:extLst>
              <a:ext uri="{FF2B5EF4-FFF2-40B4-BE49-F238E27FC236}">
                <a16:creationId xmlns:a16="http://schemas.microsoft.com/office/drawing/2014/main" id="{12CCB9BE-B11D-47FF-BEEE-9C9B8FC68718}"/>
              </a:ext>
            </a:extLst>
          </p:cNvPr>
          <p:cNvSpPr>
            <a:spLocks noGrp="1"/>
          </p:cNvSpPr>
          <p:nvPr>
            <p:ph idx="1"/>
          </p:nvPr>
        </p:nvSpPr>
        <p:spPr>
          <a:xfrm>
            <a:off x="809625" y="2222500"/>
            <a:ext cx="7524750" cy="3636963"/>
          </a:xfrm>
        </p:spPr>
        <p:txBody>
          <a:bodyPr/>
          <a:lstStyle/>
          <a:p>
            <a:pPr fontAlgn="auto">
              <a:buFont typeface="Wingdings 2" charset="2"/>
              <a:buChar char=""/>
              <a:defRPr/>
            </a:pPr>
            <a:r>
              <a:rPr lang="cs-CZ" altLang="cs-CZ"/>
              <a:t>Obranné herní kombinace</a:t>
            </a:r>
          </a:p>
          <a:p>
            <a:pPr lvl="1" fontAlgn="auto">
              <a:buFont typeface="Wingdings 2" charset="2"/>
              <a:buChar char=""/>
              <a:defRPr/>
            </a:pPr>
            <a:r>
              <a:rPr lang="cs-CZ" altLang="cs-CZ"/>
              <a:t>Podle způsobu řešení těchto herních situací rozlišujeme herní kombinace založené na principu: </a:t>
            </a:r>
          </a:p>
          <a:p>
            <a:pPr lvl="2" fontAlgn="auto">
              <a:buFont typeface="Wingdings 2" charset="2"/>
              <a:buChar char=""/>
              <a:defRPr/>
            </a:pPr>
            <a:r>
              <a:rPr lang="cs-CZ" altLang="cs-CZ"/>
              <a:t>Zajišťování</a:t>
            </a:r>
          </a:p>
          <a:p>
            <a:pPr lvl="2" fontAlgn="auto">
              <a:buFont typeface="Wingdings 2" charset="2"/>
              <a:buChar char=""/>
              <a:defRPr/>
            </a:pPr>
            <a:r>
              <a:rPr lang="cs-CZ" altLang="cs-CZ"/>
              <a:t>přebírání</a:t>
            </a:r>
          </a:p>
          <a:p>
            <a:pPr lvl="2" fontAlgn="auto">
              <a:buFont typeface="Wingdings 2" charset="2"/>
              <a:buChar char=""/>
              <a:defRPr/>
            </a:pPr>
            <a:r>
              <a:rPr lang="cs-CZ" altLang="cs-CZ"/>
              <a:t>zdvojování</a:t>
            </a:r>
          </a:p>
          <a:p>
            <a:pPr lvl="2" fontAlgn="auto">
              <a:buFont typeface="Wingdings 2" charset="2"/>
              <a:buChar char=""/>
              <a:defRPr/>
            </a:pPr>
            <a:r>
              <a:rPr lang="cs-CZ" altLang="cs-CZ"/>
              <a:t>osobního bránění</a:t>
            </a:r>
          </a:p>
          <a:p>
            <a:pPr fontAlgn="auto">
              <a:buFont typeface="Wingdings 2" charset="2"/>
              <a:buChar char=""/>
              <a:defRPr/>
            </a:pPr>
            <a:endParaRPr lang="cs-CZ" altLang="cs-CZ"/>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B5F891-10EA-4CAA-AE8C-0603AB27888D}"/>
              </a:ext>
            </a:extLst>
          </p:cNvPr>
          <p:cNvSpPr>
            <a:spLocks noGrp="1"/>
          </p:cNvSpPr>
          <p:nvPr>
            <p:ph type="title"/>
          </p:nvPr>
        </p:nvSpPr>
        <p:spPr>
          <a:xfrm>
            <a:off x="684213" y="782638"/>
            <a:ext cx="7523162" cy="971550"/>
          </a:xfrm>
        </p:spPr>
        <p:txBody>
          <a:bodyPr wrap="square" numCol="1" anchorCtr="0" compatLnSpc="1">
            <a:prstTxWarp prst="textNoShape">
              <a:avLst/>
            </a:prstTxWarp>
            <a:normAutofit/>
          </a:bodyPr>
          <a:lstStyle/>
          <a:p>
            <a:r>
              <a:rPr lang="cs-CZ" altLang="cs-CZ" sz="3600" b="0">
                <a:cs typeface="Trebuchet MS" panose="020B0603020202020204" pitchFamily="34" charset="0"/>
              </a:rPr>
              <a:t>Herní systémy</a:t>
            </a:r>
            <a:br>
              <a:rPr lang="cs-CZ" altLang="cs-CZ" sz="3600">
                <a:cs typeface="Trebuchet MS" panose="020B0603020202020204" pitchFamily="34" charset="0"/>
              </a:rPr>
            </a:br>
            <a:r>
              <a:rPr lang="cs-CZ" altLang="cs-CZ" sz="3600" b="0">
                <a:cs typeface="Trebuchet MS" panose="020B0603020202020204" pitchFamily="34" charset="0"/>
              </a:rPr>
              <a:t>Útočné</a:t>
            </a:r>
            <a:br>
              <a:rPr lang="cs-CZ" altLang="cs-CZ" sz="3600">
                <a:cs typeface="Trebuchet MS" panose="020B0603020202020204" pitchFamily="34" charset="0"/>
              </a:rPr>
            </a:br>
            <a:endParaRPr lang="cs-CZ" altLang="cs-CZ" sz="3600">
              <a:cs typeface="Trebuchet MS" panose="020B0603020202020204" pitchFamily="34" charset="0"/>
            </a:endParaRPr>
          </a:p>
        </p:txBody>
      </p:sp>
      <p:sp>
        <p:nvSpPr>
          <p:cNvPr id="23555" name="Zástupný symbol pro obsah 2">
            <a:extLst>
              <a:ext uri="{FF2B5EF4-FFF2-40B4-BE49-F238E27FC236}">
                <a16:creationId xmlns:a16="http://schemas.microsoft.com/office/drawing/2014/main" id="{9B6AC240-BF05-490A-BFBB-9EDF93F6E031}"/>
              </a:ext>
            </a:extLst>
          </p:cNvPr>
          <p:cNvSpPr>
            <a:spLocks noGrp="1"/>
          </p:cNvSpPr>
          <p:nvPr>
            <p:ph idx="1"/>
          </p:nvPr>
        </p:nvSpPr>
        <p:spPr>
          <a:xfrm>
            <a:off x="457200" y="2349500"/>
            <a:ext cx="8229600" cy="3959225"/>
          </a:xfrm>
        </p:spPr>
        <p:txBody>
          <a:bodyPr>
            <a:normAutofit fontScale="85000" lnSpcReduction="20000"/>
          </a:bodyPr>
          <a:lstStyle/>
          <a:p>
            <a:pPr fontAlgn="auto">
              <a:buFont typeface="Wingdings 2" charset="2"/>
              <a:buChar char=""/>
              <a:defRPr/>
            </a:pPr>
            <a:r>
              <a:rPr lang="cs-CZ" altLang="cs-CZ" sz="2000" dirty="0"/>
              <a:t>Mezi útočné herní systémy patří postupný útok, rychlý útok, protiútok a přesilová hra. </a:t>
            </a:r>
          </a:p>
          <a:p>
            <a:pPr fontAlgn="auto">
              <a:buFont typeface="Wingdings 2" charset="2"/>
              <a:buChar char=""/>
              <a:defRPr/>
            </a:pPr>
            <a:r>
              <a:rPr lang="cs-CZ" altLang="cs-CZ" sz="2000" dirty="0"/>
              <a:t>Postupný útok</a:t>
            </a:r>
          </a:p>
          <a:p>
            <a:pPr lvl="1" fontAlgn="auto">
              <a:buFont typeface="Wingdings 2" charset="2"/>
              <a:buChar char=""/>
              <a:defRPr/>
            </a:pPr>
            <a:r>
              <a:rPr lang="cs-CZ" altLang="cs-CZ" dirty="0"/>
              <a:t>Postupný útok se uplatňuje především proti stažené zónové obraně. Hlavním znakem je kolektivní hra s dobrým vedením míčku jednotlivci a přihrávání. </a:t>
            </a:r>
          </a:p>
          <a:p>
            <a:pPr fontAlgn="auto">
              <a:buFont typeface="Wingdings 2" charset="2"/>
              <a:buChar char=""/>
              <a:defRPr/>
            </a:pPr>
            <a:r>
              <a:rPr lang="cs-CZ" altLang="cs-CZ" sz="2000" dirty="0"/>
              <a:t>Rychlý útok</a:t>
            </a:r>
          </a:p>
          <a:p>
            <a:pPr lvl="1" fontAlgn="auto">
              <a:buFont typeface="Wingdings 2" charset="2"/>
              <a:buChar char=""/>
              <a:defRPr/>
            </a:pPr>
            <a:r>
              <a:rPr lang="cs-CZ" altLang="cs-CZ" dirty="0"/>
              <a:t>Rychlý útok se uplatňuje proti družstvům s dominujícím útokem a napadajícími útočníky až na úroveň brankové čáry.</a:t>
            </a:r>
          </a:p>
          <a:p>
            <a:pPr fontAlgn="auto">
              <a:buFont typeface="Wingdings 2" charset="2"/>
              <a:buChar char=""/>
              <a:defRPr/>
            </a:pPr>
            <a:r>
              <a:rPr lang="cs-CZ" altLang="cs-CZ" sz="2000" dirty="0"/>
              <a:t>Protiútok</a:t>
            </a:r>
          </a:p>
          <a:p>
            <a:pPr lvl="1" fontAlgn="auto">
              <a:buFont typeface="Wingdings 2" charset="2"/>
              <a:buChar char=""/>
              <a:defRPr/>
            </a:pPr>
            <a:r>
              <a:rPr lang="cs-CZ" altLang="cs-CZ" dirty="0"/>
              <a:t>Protiútok představuje útočnou akci, která staví na útočné hře soupeře. Principem je bezprostřední přímá odpověď na útočnou činnost soupeře.</a:t>
            </a:r>
          </a:p>
          <a:p>
            <a:pPr fontAlgn="auto">
              <a:buFont typeface="Wingdings 2" charset="2"/>
              <a:buChar char=""/>
              <a:defRPr/>
            </a:pPr>
            <a:r>
              <a:rPr lang="cs-CZ" altLang="cs-CZ" sz="2000" dirty="0"/>
              <a:t>Přesilová hra</a:t>
            </a:r>
          </a:p>
          <a:p>
            <a:pPr lvl="1" fontAlgn="auto">
              <a:buFont typeface="Wingdings 2" charset="2"/>
              <a:buChar char=""/>
              <a:defRPr/>
            </a:pPr>
            <a:r>
              <a:rPr lang="cs-CZ" altLang="cs-CZ" dirty="0"/>
              <a:t>Přesilová hra představuje časově omezený úsek, ve kterém družstvo využívá početní převahy o jednoho nebo dva hráče.</a:t>
            </a:r>
          </a:p>
          <a:p>
            <a:pPr fontAlgn="auto">
              <a:buFont typeface="Wingdings 2" charset="2"/>
              <a:buChar char=""/>
              <a:defRPr/>
            </a:pPr>
            <a:endParaRPr lang="cs-CZ" altLang="cs-CZ"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A6FD19-0AA8-4865-8E4D-77EA7AE9FF6F}"/>
              </a:ext>
            </a:extLst>
          </p:cNvPr>
          <p:cNvSpPr>
            <a:spLocks noGrp="1"/>
          </p:cNvSpPr>
          <p:nvPr>
            <p:ph type="title"/>
          </p:nvPr>
        </p:nvSpPr>
        <p:spPr/>
        <p:txBody>
          <a:bodyPr>
            <a:normAutofit fontScale="90000"/>
          </a:bodyPr>
          <a:lstStyle/>
          <a:p>
            <a:pPr fontAlgn="auto">
              <a:spcAft>
                <a:spcPts val="0"/>
              </a:spcAft>
              <a:defRPr/>
            </a:pPr>
            <a:r>
              <a:rPr lang="cs-CZ" dirty="0">
                <a:ea typeface="+mj-ea"/>
              </a:rPr>
              <a:t>Herní systémy</a:t>
            </a:r>
            <a:br>
              <a:rPr lang="cs-CZ" dirty="0">
                <a:ea typeface="+mj-ea"/>
              </a:rPr>
            </a:br>
            <a:r>
              <a:rPr lang="cs-CZ" dirty="0">
                <a:ea typeface="+mj-ea"/>
              </a:rPr>
              <a:t>obranné</a:t>
            </a:r>
          </a:p>
        </p:txBody>
      </p:sp>
      <p:sp>
        <p:nvSpPr>
          <p:cNvPr id="24579" name="Zástupný symbol pro obsah 2">
            <a:extLst>
              <a:ext uri="{FF2B5EF4-FFF2-40B4-BE49-F238E27FC236}">
                <a16:creationId xmlns:a16="http://schemas.microsoft.com/office/drawing/2014/main" id="{79750677-0337-4C9D-9455-CA8558DFF16F}"/>
              </a:ext>
            </a:extLst>
          </p:cNvPr>
          <p:cNvSpPr>
            <a:spLocks noGrp="1"/>
          </p:cNvSpPr>
          <p:nvPr>
            <p:ph idx="1"/>
          </p:nvPr>
        </p:nvSpPr>
        <p:spPr>
          <a:xfrm>
            <a:off x="250825" y="2276475"/>
            <a:ext cx="8569325" cy="4392613"/>
          </a:xfrm>
        </p:spPr>
        <p:txBody>
          <a:bodyPr>
            <a:normAutofit fontScale="85000" lnSpcReduction="20000"/>
          </a:bodyPr>
          <a:lstStyle/>
          <a:p>
            <a:pPr fontAlgn="auto">
              <a:buFont typeface="Wingdings 2" charset="2"/>
              <a:buChar char=""/>
              <a:defRPr/>
            </a:pPr>
            <a:r>
              <a:rPr lang="cs-CZ" altLang="cs-CZ" dirty="0"/>
              <a:t>Do obranných herních systémů řadíme osobní obranu, zónovou obranu, kombinovanou obranu, zónový </a:t>
            </a:r>
            <a:r>
              <a:rPr lang="cs-CZ" altLang="cs-CZ" dirty="0" err="1"/>
              <a:t>presink</a:t>
            </a:r>
            <a:r>
              <a:rPr lang="cs-CZ" altLang="cs-CZ" dirty="0"/>
              <a:t> a hru v oslabení.</a:t>
            </a:r>
          </a:p>
          <a:p>
            <a:pPr fontAlgn="auto">
              <a:buFont typeface="Wingdings 2" charset="2"/>
              <a:buChar char=""/>
              <a:defRPr/>
            </a:pPr>
            <a:r>
              <a:rPr lang="cs-CZ" altLang="cs-CZ" dirty="0"/>
              <a:t>Osobní obrana</a:t>
            </a:r>
          </a:p>
          <a:p>
            <a:pPr lvl="1" fontAlgn="auto">
              <a:buFont typeface="Wingdings 2" charset="2"/>
              <a:buChar char=""/>
              <a:defRPr/>
            </a:pPr>
            <a:r>
              <a:rPr lang="cs-CZ" altLang="cs-CZ" sz="1400" dirty="0"/>
              <a:t>Může se uplatňovat proti kombinační hře v situacích a tempu hry, kdy bránící hráči stačí osobní princip bránění nejen navazovat, ale i funkčně udržovat - nikoliv trvale. Osobní bránění představuje situačně volné či těsné obsazování soupeře. Cílem bránění je zamezit či omezit soupeří možnost přihrávání.</a:t>
            </a:r>
          </a:p>
          <a:p>
            <a:pPr fontAlgn="auto">
              <a:buFont typeface="Wingdings 2" charset="2"/>
              <a:buChar char=""/>
              <a:defRPr/>
            </a:pPr>
            <a:r>
              <a:rPr lang="cs-CZ" altLang="cs-CZ" dirty="0"/>
              <a:t>Zónová obrana</a:t>
            </a:r>
          </a:p>
          <a:p>
            <a:pPr lvl="1" fontAlgn="auto">
              <a:buFont typeface="Wingdings 2" charset="2"/>
              <a:buChar char=""/>
              <a:defRPr/>
            </a:pPr>
            <a:r>
              <a:rPr lang="cs-CZ" altLang="cs-CZ" sz="1400" dirty="0"/>
              <a:t>Nejznámější obranný systém ve florbalu. Každý hráč má předem určenou územní odpovědnost, danou rozestavěním hráčů.</a:t>
            </a:r>
          </a:p>
          <a:p>
            <a:pPr fontAlgn="auto">
              <a:buFont typeface="Wingdings 2" charset="2"/>
              <a:buChar char=""/>
              <a:defRPr/>
            </a:pPr>
            <a:r>
              <a:rPr lang="cs-CZ" altLang="cs-CZ" dirty="0"/>
              <a:t>Kombinovaná obrana</a:t>
            </a:r>
          </a:p>
          <a:p>
            <a:pPr lvl="1" fontAlgn="auto">
              <a:buFont typeface="Wingdings 2" charset="2"/>
              <a:buChar char=""/>
              <a:defRPr/>
            </a:pPr>
            <a:r>
              <a:rPr lang="cs-CZ" altLang="cs-CZ" sz="1400" dirty="0"/>
              <a:t>Tento obranný systém představuje využití výhod osobní a zónové obrany. Zónový </a:t>
            </a:r>
            <a:r>
              <a:rPr lang="cs-CZ" altLang="cs-CZ" sz="1400" dirty="0" err="1"/>
              <a:t>presink</a:t>
            </a:r>
            <a:endParaRPr lang="cs-CZ" altLang="cs-CZ" sz="1400" dirty="0"/>
          </a:p>
          <a:p>
            <a:pPr lvl="1" fontAlgn="auto">
              <a:buFont typeface="Wingdings 2" charset="2"/>
              <a:buChar char=""/>
              <a:defRPr/>
            </a:pPr>
            <a:r>
              <a:rPr lang="cs-CZ" altLang="cs-CZ" sz="1400" dirty="0"/>
              <a:t>Uplatňuje se proti vyspělé kombinační hře, ve které se dynamická proměnlivost herního tvaru soupeře narušuje okamžitým vytvářením osobního tlaku na hráče s míčkem a prostorovým tlakem na útočný situačně herní tvar.</a:t>
            </a:r>
          </a:p>
          <a:p>
            <a:pPr fontAlgn="auto">
              <a:buFont typeface="Wingdings 2" charset="2"/>
              <a:buChar char=""/>
              <a:defRPr/>
            </a:pPr>
            <a:r>
              <a:rPr lang="cs-CZ" altLang="cs-CZ" dirty="0"/>
              <a:t>Hra v oslabení</a:t>
            </a:r>
          </a:p>
          <a:p>
            <a:pPr lvl="1" fontAlgn="auto">
              <a:buFont typeface="Wingdings 2" charset="2"/>
              <a:buChar char=""/>
              <a:defRPr/>
            </a:pPr>
            <a:r>
              <a:rPr lang="cs-CZ" altLang="cs-CZ" sz="1400" dirty="0"/>
              <a:t>Hra v oslabení představuje časově omezený úsek, ve kterém družstvo hraje dočasně oslabeno o jednoho nebo dva hráče. Jádrem hry družstva v oslabení je mimořádně koncentrovaná obranná činnost všech zúčastněných hráčů.</a:t>
            </a:r>
          </a:p>
          <a:p>
            <a:pPr fontAlgn="auto">
              <a:buFont typeface="Wingdings 2" charset="2"/>
              <a:buChar char=""/>
              <a:defRPr/>
            </a:pPr>
            <a:endParaRPr lang="cs-CZ" alt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08CD95-68B3-4EA4-B64C-9DDA04D135CB}"/>
              </a:ext>
            </a:extLst>
          </p:cNvPr>
          <p:cNvSpPr>
            <a:spLocks noGrp="1"/>
          </p:cNvSpPr>
          <p:nvPr>
            <p:ph type="title"/>
          </p:nvPr>
        </p:nvSpPr>
        <p:spPr/>
        <p:txBody>
          <a:bodyPr>
            <a:normAutofit fontScale="90000"/>
          </a:bodyPr>
          <a:lstStyle/>
          <a:p>
            <a:pPr fontAlgn="auto">
              <a:spcAft>
                <a:spcPts val="0"/>
              </a:spcAft>
              <a:defRPr/>
            </a:pPr>
            <a:r>
              <a:rPr lang="cs-CZ" b="0" dirty="0">
                <a:ea typeface="+mj-ea"/>
              </a:rPr>
              <a:t>Florbalu a USA</a:t>
            </a:r>
            <a:br>
              <a:rPr lang="cs-CZ" dirty="0">
                <a:ea typeface="+mj-ea"/>
              </a:rPr>
            </a:br>
            <a:endParaRPr lang="cs-CZ" dirty="0">
              <a:ea typeface="+mj-ea"/>
            </a:endParaRPr>
          </a:p>
        </p:txBody>
      </p:sp>
      <p:sp>
        <p:nvSpPr>
          <p:cNvPr id="4099" name="Zástupný symbol pro obsah 2">
            <a:extLst>
              <a:ext uri="{FF2B5EF4-FFF2-40B4-BE49-F238E27FC236}">
                <a16:creationId xmlns:a16="http://schemas.microsoft.com/office/drawing/2014/main" id="{30E963BD-0CD4-4010-ACBF-DF5D4E4F97B3}"/>
              </a:ext>
            </a:extLst>
          </p:cNvPr>
          <p:cNvSpPr>
            <a:spLocks noGrp="1"/>
          </p:cNvSpPr>
          <p:nvPr>
            <p:ph idx="1"/>
          </p:nvPr>
        </p:nvSpPr>
        <p:spPr>
          <a:xfrm>
            <a:off x="468313" y="1417638"/>
            <a:ext cx="7866062" cy="4441825"/>
          </a:xfrm>
        </p:spPr>
        <p:txBody>
          <a:bodyPr/>
          <a:lstStyle/>
          <a:p>
            <a:pPr marL="0" indent="0" fontAlgn="auto">
              <a:buFont typeface="Wingdings 2" charset="2"/>
              <a:buNone/>
              <a:defRPr/>
            </a:pPr>
            <a:r>
              <a:rPr lang="cs-CZ" altLang="cs-CZ" dirty="0"/>
              <a:t>Florbalový míček v dnešní podobě paradoxně nevyvinuli florbalisté, ale </a:t>
            </a:r>
            <a:r>
              <a:rPr lang="cs-CZ" altLang="cs-CZ" dirty="0" err="1"/>
              <a:t>basebalisté</a:t>
            </a:r>
            <a:r>
              <a:rPr lang="cs-CZ" altLang="cs-CZ" dirty="0"/>
              <a:t>. Plastový děrovaný míček podobných rozměrů totiž sloužil k tréninku basebalových nadhazovačů. To je však spíše jen perlička k vyprávění o historii florbalu.</a:t>
            </a:r>
          </a:p>
          <a:p>
            <a:pPr fontAlgn="auto">
              <a:buFont typeface="Wingdings 2" charset="2"/>
              <a:buChar char=""/>
              <a:defRPr/>
            </a:pPr>
            <a:endParaRPr lang="cs-CZ" alt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C1AC70-990F-4057-A54C-2A184096788A}"/>
              </a:ext>
            </a:extLst>
          </p:cNvPr>
          <p:cNvSpPr>
            <a:spLocks noGrp="1"/>
          </p:cNvSpPr>
          <p:nvPr>
            <p:ph type="title"/>
          </p:nvPr>
        </p:nvSpPr>
        <p:spPr/>
        <p:txBody>
          <a:bodyPr/>
          <a:lstStyle/>
          <a:p>
            <a:pPr fontAlgn="auto">
              <a:spcAft>
                <a:spcPts val="0"/>
              </a:spcAft>
              <a:defRPr/>
            </a:pPr>
            <a:r>
              <a:rPr lang="cs-CZ" dirty="0">
                <a:ea typeface="+mj-ea"/>
              </a:rPr>
              <a:t>Florbal – výukové materiály</a:t>
            </a:r>
          </a:p>
        </p:txBody>
      </p:sp>
      <p:sp>
        <p:nvSpPr>
          <p:cNvPr id="25603" name="Zástupný symbol pro obsah 2">
            <a:extLst>
              <a:ext uri="{FF2B5EF4-FFF2-40B4-BE49-F238E27FC236}">
                <a16:creationId xmlns:a16="http://schemas.microsoft.com/office/drawing/2014/main" id="{0B6C9843-FC92-4CF7-BFBF-82F5D9CD420A}"/>
              </a:ext>
            </a:extLst>
          </p:cNvPr>
          <p:cNvSpPr>
            <a:spLocks noGrp="1"/>
          </p:cNvSpPr>
          <p:nvPr>
            <p:ph idx="1"/>
          </p:nvPr>
        </p:nvSpPr>
        <p:spPr>
          <a:xfrm>
            <a:off x="809625" y="2222500"/>
            <a:ext cx="7524750" cy="3636963"/>
          </a:xfrm>
        </p:spPr>
        <p:txBody>
          <a:bodyPr/>
          <a:lstStyle/>
          <a:p>
            <a:pPr fontAlgn="auto">
              <a:buFont typeface="Wingdings 2" charset="2"/>
              <a:buChar char=""/>
              <a:defRPr/>
            </a:pPr>
            <a:r>
              <a:rPr lang="cs-CZ" altLang="cs-CZ">
                <a:hlinkClick r:id="rId2"/>
              </a:rPr>
              <a:t>Český florbal – vzdělávání</a:t>
            </a:r>
            <a:endParaRPr lang="cs-CZ" altLang="cs-CZ"/>
          </a:p>
          <a:p>
            <a:pPr fontAlgn="auto">
              <a:buFont typeface="Wingdings 2" charset="2"/>
              <a:buChar char=""/>
              <a:defRPr/>
            </a:pPr>
            <a:r>
              <a:rPr lang="cs-CZ" altLang="cs-CZ">
                <a:hlinkClick r:id="rId3"/>
              </a:rPr>
              <a:t>Trenérské materiály</a:t>
            </a:r>
            <a:endParaRPr lang="cs-CZ" altLang="cs-CZ"/>
          </a:p>
          <a:p>
            <a:pPr fontAlgn="auto">
              <a:buFont typeface="Wingdings 2" charset="2"/>
              <a:buChar char=""/>
              <a:defRPr/>
            </a:pPr>
            <a:r>
              <a:rPr lang="cs-CZ" altLang="cs-CZ">
                <a:hlinkClick r:id="rId4"/>
              </a:rPr>
              <a:t>Trénink brankářů</a:t>
            </a:r>
            <a:endParaRPr lang="cs-CZ" altLang="cs-CZ"/>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4C2EF4-A462-40C4-B388-CDCB8AD57B21}"/>
              </a:ext>
            </a:extLst>
          </p:cNvPr>
          <p:cNvSpPr>
            <a:spLocks noGrp="1"/>
          </p:cNvSpPr>
          <p:nvPr>
            <p:ph type="title"/>
          </p:nvPr>
        </p:nvSpPr>
        <p:spPr/>
        <p:txBody>
          <a:bodyPr wrap="square" numCol="1" anchorCtr="0" compatLnSpc="1">
            <a:prstTxWarp prst="textNoShape">
              <a:avLst/>
            </a:prstTxWarp>
          </a:bodyPr>
          <a:lstStyle/>
          <a:p>
            <a:r>
              <a:rPr lang="cs-CZ" altLang="cs-CZ">
                <a:cs typeface="Trebuchet MS" panose="020B0603020202020204" pitchFamily="34" charset="0"/>
              </a:rPr>
              <a:t>Doporučená publikace</a:t>
            </a:r>
          </a:p>
        </p:txBody>
      </p:sp>
      <p:sp>
        <p:nvSpPr>
          <p:cNvPr id="3" name="Zástupný symbol pro obsah 2">
            <a:extLst>
              <a:ext uri="{FF2B5EF4-FFF2-40B4-BE49-F238E27FC236}">
                <a16:creationId xmlns:a16="http://schemas.microsoft.com/office/drawing/2014/main" id="{7D064354-9621-4F53-A9F8-30CDB8909DEB}"/>
              </a:ext>
            </a:extLst>
          </p:cNvPr>
          <p:cNvSpPr>
            <a:spLocks noGrp="1"/>
          </p:cNvSpPr>
          <p:nvPr>
            <p:ph idx="1"/>
          </p:nvPr>
        </p:nvSpPr>
        <p:spPr>
          <a:xfrm>
            <a:off x="455613" y="1341438"/>
            <a:ext cx="8229600" cy="4708525"/>
          </a:xfrm>
        </p:spPr>
        <p:txBody>
          <a:bodyPr/>
          <a:lstStyle/>
          <a:p>
            <a:pPr marL="136525" indent="0" fontAlgn="auto">
              <a:buFont typeface="Wingdings 2" panose="05020102010507070707" pitchFamily="18" charset="2"/>
              <a:buNone/>
              <a:defRPr/>
            </a:pPr>
            <a:r>
              <a:rPr lang="cs-CZ" sz="1200" dirty="0"/>
              <a:t>Florbal : kompletní průvodce / Jiří Kysel. -- 1. vyd. -- Praha : </a:t>
            </a:r>
            <a:r>
              <a:rPr lang="cs-CZ" sz="1200" dirty="0" err="1"/>
              <a:t>Grada</a:t>
            </a:r>
            <a:r>
              <a:rPr lang="cs-CZ" sz="1200" dirty="0"/>
              <a:t>, 2010. -- 141 s. : </a:t>
            </a:r>
            <a:r>
              <a:rPr lang="cs-CZ" sz="1200" dirty="0" err="1"/>
              <a:t>il</a:t>
            </a:r>
            <a:r>
              <a:rPr lang="cs-CZ" sz="1200" dirty="0"/>
              <a:t>. (některé barev.) ; 24 cm. -- (Sport extra). -- Obsahuje bibliografii. -- Abstrakt: Nová moderní učebnice florbalu, určená trenérům, učitelům, vedoucím sportovních kroužků a hráčům, se jistě stane vítaným pomocníkem v oblasti soutěžního, rekreačního i školního florbalu, zejména při přípravě dětí a mládeže. Na velkém množství barevných fotografií jsou demonstrovány herní činnosti jednotlivce a hra brankáře. Autor uspořádal 120 příkladů herních cvičení a 20 konkrétních tréninkových jednotek, na kterých se můžete inspirovat, jakým způsobem florbal trénovat, jak ho vhodně zapojovat. -- ISBN : 978-80-247-3615-0</a:t>
            </a:r>
            <a:endParaRPr lang="cs-CZ" altLang="cs-CZ" sz="1200" dirty="0"/>
          </a:p>
          <a:p>
            <a:pPr fontAlgn="auto">
              <a:buFont typeface="Wingdings 2" charset="2"/>
              <a:buChar char=""/>
              <a:defRPr/>
            </a:pPr>
            <a:endParaRPr lang="cs-CZ" dirty="0"/>
          </a:p>
        </p:txBody>
      </p:sp>
      <p:pic>
        <p:nvPicPr>
          <p:cNvPr id="34820" name="Obrázek 4">
            <a:extLst>
              <a:ext uri="{FF2B5EF4-FFF2-40B4-BE49-F238E27FC236}">
                <a16:creationId xmlns:a16="http://schemas.microsoft.com/office/drawing/2014/main" id="{0201D422-6C1D-4CEB-A708-87655DC45F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163" y="2706688"/>
            <a:ext cx="2500312"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Obrázek 6">
            <a:extLst>
              <a:ext uri="{FF2B5EF4-FFF2-40B4-BE49-F238E27FC236}">
                <a16:creationId xmlns:a16="http://schemas.microsoft.com/office/drawing/2014/main" id="{C1A75300-32FF-4E9C-8356-F2FF0030D7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5975" y="2749550"/>
            <a:ext cx="2519363" cy="388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Obrázek 8">
            <a:extLst>
              <a:ext uri="{FF2B5EF4-FFF2-40B4-BE49-F238E27FC236}">
                <a16:creationId xmlns:a16="http://schemas.microsoft.com/office/drawing/2014/main" id="{18A51582-D38D-4270-A54A-3FF7E926D7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913" y="2719388"/>
            <a:ext cx="2624137" cy="394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A4178D-C8AD-4D8F-BB72-E2D0E6297BB0}"/>
              </a:ext>
            </a:extLst>
          </p:cNvPr>
          <p:cNvSpPr>
            <a:spLocks noGrp="1"/>
          </p:cNvSpPr>
          <p:nvPr>
            <p:ph type="title"/>
          </p:nvPr>
        </p:nvSpPr>
        <p:spPr>
          <a:xfrm>
            <a:off x="539750" y="2349500"/>
            <a:ext cx="8229600" cy="1143000"/>
          </a:xfrm>
        </p:spPr>
        <p:txBody>
          <a:bodyPr wrap="square" numCol="1" anchorCtr="0" compatLnSpc="1">
            <a:prstTxWarp prst="textNoShape">
              <a:avLst/>
            </a:prstTxWarp>
          </a:bodyPr>
          <a:lstStyle/>
          <a:p>
            <a:r>
              <a:rPr lang="cs-CZ" altLang="cs-CZ">
                <a:cs typeface="Trebuchet MS" panose="020B0603020202020204" pitchFamily="34" charset="0"/>
              </a:rPr>
              <a:t>Děkuji za pozornost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6E2785-04A5-4D5C-9706-B4E72A586755}"/>
              </a:ext>
            </a:extLst>
          </p:cNvPr>
          <p:cNvSpPr>
            <a:spLocks noGrp="1"/>
          </p:cNvSpPr>
          <p:nvPr>
            <p:ph type="title"/>
          </p:nvPr>
        </p:nvSpPr>
        <p:spPr/>
        <p:txBody>
          <a:bodyPr>
            <a:normAutofit fontScale="90000"/>
          </a:bodyPr>
          <a:lstStyle/>
          <a:p>
            <a:pPr fontAlgn="auto">
              <a:spcAft>
                <a:spcPts val="0"/>
              </a:spcAft>
              <a:defRPr/>
            </a:pPr>
            <a:r>
              <a:rPr lang="cs-CZ" b="0" dirty="0">
                <a:ea typeface="+mj-ea"/>
              </a:rPr>
              <a:t>Vznik florbalu ve Skandinávii</a:t>
            </a:r>
            <a:br>
              <a:rPr lang="cs-CZ" dirty="0">
                <a:ea typeface="+mj-ea"/>
              </a:rPr>
            </a:br>
            <a:endParaRPr lang="cs-CZ" dirty="0">
              <a:ea typeface="+mj-ea"/>
            </a:endParaRPr>
          </a:p>
        </p:txBody>
      </p:sp>
      <p:sp>
        <p:nvSpPr>
          <p:cNvPr id="5123" name="Zástupný symbol pro obsah 2">
            <a:extLst>
              <a:ext uri="{FF2B5EF4-FFF2-40B4-BE49-F238E27FC236}">
                <a16:creationId xmlns:a16="http://schemas.microsoft.com/office/drawing/2014/main" id="{DB8F369F-99A0-4589-9993-087BC9E1DEFA}"/>
              </a:ext>
            </a:extLst>
          </p:cNvPr>
          <p:cNvSpPr>
            <a:spLocks noGrp="1"/>
          </p:cNvSpPr>
          <p:nvPr>
            <p:ph idx="1"/>
          </p:nvPr>
        </p:nvSpPr>
        <p:spPr>
          <a:xfrm>
            <a:off x="809625" y="2222500"/>
            <a:ext cx="7524750" cy="3636963"/>
          </a:xfrm>
        </p:spPr>
        <p:txBody>
          <a:bodyPr>
            <a:normAutofit fontScale="85000" lnSpcReduction="10000"/>
          </a:bodyPr>
          <a:lstStyle/>
          <a:p>
            <a:pPr marL="0" indent="0" fontAlgn="auto">
              <a:buFont typeface="Wingdings 2" charset="2"/>
              <a:buNone/>
              <a:defRPr/>
            </a:pPr>
            <a:r>
              <a:rPr lang="cs-CZ" altLang="cs-CZ" sz="2400" dirty="0"/>
              <a:t>Přestože první krůčky zaznamenala hra podobná dnešnímu florbalu v zámoří, počátky organizovaného florbalu jsou spojeny zejména se zeměmi </a:t>
            </a:r>
            <a:r>
              <a:rPr lang="cs-CZ" altLang="cs-CZ" sz="2400" dirty="0" err="1"/>
              <a:t>skandinávkého</a:t>
            </a:r>
            <a:r>
              <a:rPr lang="cs-CZ" altLang="cs-CZ" sz="2400" dirty="0"/>
              <a:t> poloostrova. Ve švédsku se počátky hry, zvané </a:t>
            </a:r>
            <a:r>
              <a:rPr lang="cs-CZ" altLang="cs-CZ" sz="2400" dirty="0" err="1"/>
              <a:t>innebandy</a:t>
            </a:r>
            <a:r>
              <a:rPr lang="cs-CZ" altLang="cs-CZ" sz="2400" dirty="0"/>
              <a:t>, datují na začátek sedmdesátých let, finské </a:t>
            </a:r>
            <a:r>
              <a:rPr lang="cs-CZ" altLang="cs-CZ" sz="2400" dirty="0" err="1"/>
              <a:t>saalibandy</a:t>
            </a:r>
            <a:r>
              <a:rPr lang="cs-CZ" altLang="cs-CZ" sz="2400" dirty="0"/>
              <a:t> o několik let později. Již od počátku také tyto dvě země, ale především Švédsko udávaly florbalu směr vývoje, a stejně jako je ve fotbalu považována za kolébku sportu Anglie, ve florbalu stejná pocta přísluší Švédsku. Švédsko se mimo jiné také zasloužilo o organizaci prvních mezinárodních zápasů a udává směr pro vývoj pravidel.</a:t>
            </a:r>
          </a:p>
          <a:p>
            <a:pPr fontAlgn="auto">
              <a:buFont typeface="Wingdings 2" charset="2"/>
              <a:buChar char=""/>
              <a:defRPr/>
            </a:pPr>
            <a:endParaRPr lang="cs-CZ" altLang="cs-CZ"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02EA4A-CB20-4EB9-B6E5-F43D560FE730}"/>
              </a:ext>
            </a:extLst>
          </p:cNvPr>
          <p:cNvSpPr>
            <a:spLocks noGrp="1"/>
          </p:cNvSpPr>
          <p:nvPr>
            <p:ph type="title"/>
          </p:nvPr>
        </p:nvSpPr>
        <p:spPr/>
        <p:txBody>
          <a:bodyPr>
            <a:normAutofit fontScale="90000"/>
          </a:bodyPr>
          <a:lstStyle/>
          <a:p>
            <a:pPr fontAlgn="auto">
              <a:spcAft>
                <a:spcPts val="0"/>
              </a:spcAft>
              <a:defRPr/>
            </a:pPr>
            <a:r>
              <a:rPr lang="cs-CZ" b="0" dirty="0">
                <a:ea typeface="+mj-ea"/>
              </a:rPr>
              <a:t>Švýcarský </a:t>
            </a:r>
            <a:r>
              <a:rPr lang="cs-CZ" b="0" dirty="0" err="1">
                <a:ea typeface="+mj-ea"/>
              </a:rPr>
              <a:t>unihockey</a:t>
            </a:r>
            <a:br>
              <a:rPr lang="cs-CZ" dirty="0">
                <a:ea typeface="+mj-ea"/>
              </a:rPr>
            </a:br>
            <a:endParaRPr lang="cs-CZ" dirty="0">
              <a:ea typeface="+mj-ea"/>
            </a:endParaRPr>
          </a:p>
        </p:txBody>
      </p:sp>
      <p:sp>
        <p:nvSpPr>
          <p:cNvPr id="6147" name="Zástupný symbol pro obsah 2">
            <a:extLst>
              <a:ext uri="{FF2B5EF4-FFF2-40B4-BE49-F238E27FC236}">
                <a16:creationId xmlns:a16="http://schemas.microsoft.com/office/drawing/2014/main" id="{3F9B4BCA-07B8-4DF3-AA1A-8EE247DE4949}"/>
              </a:ext>
            </a:extLst>
          </p:cNvPr>
          <p:cNvSpPr>
            <a:spLocks noGrp="1"/>
          </p:cNvSpPr>
          <p:nvPr>
            <p:ph idx="1"/>
          </p:nvPr>
        </p:nvSpPr>
        <p:spPr>
          <a:xfrm>
            <a:off x="809625" y="2222500"/>
            <a:ext cx="7524750" cy="3636963"/>
          </a:xfrm>
        </p:spPr>
        <p:txBody>
          <a:bodyPr>
            <a:normAutofit fontScale="92500" lnSpcReduction="20000"/>
          </a:bodyPr>
          <a:lstStyle/>
          <a:p>
            <a:pPr marL="0" indent="0" fontAlgn="auto">
              <a:buFont typeface="Wingdings 2" charset="2"/>
              <a:buNone/>
              <a:defRPr/>
            </a:pPr>
            <a:r>
              <a:rPr lang="cs-CZ" altLang="cs-CZ" sz="2400" dirty="0"/>
              <a:t>Vlastní cestou se florbal ubíral ve Švýcarsku. Tam se tomuto sportu říká </a:t>
            </a:r>
            <a:r>
              <a:rPr lang="cs-CZ" altLang="cs-CZ" sz="2400" dirty="0" err="1"/>
              <a:t>unihockey</a:t>
            </a:r>
            <a:r>
              <a:rPr lang="cs-CZ" altLang="cs-CZ" sz="2400" dirty="0"/>
              <a:t> a dlouhou dobu bylo pro Švýcary charakteristické, že brankář hrál po vzoru hokeje s hokejkou. Díky velké členské základně a částečnému nedostatku velkých hal se ve Švýcarsku začal prosazovat florbal na dvou různých velikostech hřiště. </a:t>
            </a:r>
            <a:r>
              <a:rPr lang="cs-CZ" altLang="cs-CZ" sz="2400" dirty="0" err="1"/>
              <a:t>Grossfeld</a:t>
            </a:r>
            <a:r>
              <a:rPr lang="cs-CZ" altLang="cs-CZ" sz="2400" dirty="0"/>
              <a:t> - velký florbal se hraje pouze na vrcholové úrovni v nejvyšších soutěžích, </a:t>
            </a:r>
            <a:r>
              <a:rPr lang="cs-CZ" altLang="cs-CZ" sz="2400" dirty="0" err="1"/>
              <a:t>Kleinfeld</a:t>
            </a:r>
            <a:r>
              <a:rPr lang="cs-CZ" altLang="cs-CZ" sz="2400" dirty="0"/>
              <a:t> - malé hřiště se systémem 3+1 hraje převážná většina florbalistů ve výkonnostně nižších soutěžích. Dnes se řadí Švýcarsko vedle Skandinávců k nejvyspělejším florbalovým zemím.</a:t>
            </a:r>
          </a:p>
          <a:p>
            <a:pPr fontAlgn="auto">
              <a:buFont typeface="Wingdings 2" charset="2"/>
              <a:buChar char=""/>
              <a:defRPr/>
            </a:pPr>
            <a:endParaRPr lang="cs-CZ" altLang="cs-CZ"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56C627-35CC-4954-BA40-08AF8811A2DA}"/>
              </a:ext>
            </a:extLst>
          </p:cNvPr>
          <p:cNvSpPr>
            <a:spLocks noGrp="1"/>
          </p:cNvSpPr>
          <p:nvPr>
            <p:ph type="title"/>
          </p:nvPr>
        </p:nvSpPr>
        <p:spPr/>
        <p:txBody>
          <a:bodyPr wrap="square" numCol="1" anchorCtr="0" compatLnSpc="1">
            <a:prstTxWarp prst="textNoShape">
              <a:avLst/>
            </a:prstTxWarp>
            <a:normAutofit/>
          </a:bodyPr>
          <a:lstStyle/>
          <a:p>
            <a:r>
              <a:rPr lang="cs-CZ" altLang="cs-CZ" sz="3600" b="0">
                <a:cs typeface="Trebuchet MS" panose="020B0603020202020204" pitchFamily="34" charset="0"/>
              </a:rPr>
              <a:t>Vznik florbalu v Čechách</a:t>
            </a:r>
            <a:br>
              <a:rPr lang="cs-CZ" altLang="cs-CZ" sz="3600">
                <a:cs typeface="Trebuchet MS" panose="020B0603020202020204" pitchFamily="34" charset="0"/>
              </a:rPr>
            </a:br>
            <a:endParaRPr lang="cs-CZ" altLang="cs-CZ" sz="3600">
              <a:cs typeface="Trebuchet MS" panose="020B0603020202020204" pitchFamily="34" charset="0"/>
            </a:endParaRPr>
          </a:p>
        </p:txBody>
      </p:sp>
      <p:sp>
        <p:nvSpPr>
          <p:cNvPr id="7171" name="Zástupný symbol pro obsah 2">
            <a:extLst>
              <a:ext uri="{FF2B5EF4-FFF2-40B4-BE49-F238E27FC236}">
                <a16:creationId xmlns:a16="http://schemas.microsoft.com/office/drawing/2014/main" id="{4B9C7DCD-09FF-4BC3-98CE-969668A34EDC}"/>
              </a:ext>
            </a:extLst>
          </p:cNvPr>
          <p:cNvSpPr>
            <a:spLocks noGrp="1"/>
          </p:cNvSpPr>
          <p:nvPr>
            <p:ph idx="1"/>
          </p:nvPr>
        </p:nvSpPr>
        <p:spPr>
          <a:xfrm>
            <a:off x="457200" y="2133600"/>
            <a:ext cx="8229600" cy="4608513"/>
          </a:xfrm>
        </p:spPr>
        <p:txBody>
          <a:bodyPr>
            <a:normAutofit lnSpcReduction="10000"/>
          </a:bodyPr>
          <a:lstStyle/>
          <a:p>
            <a:pPr marL="0" indent="0" fontAlgn="auto">
              <a:buFont typeface="Wingdings 2" charset="2"/>
              <a:buNone/>
              <a:defRPr/>
            </a:pPr>
            <a:r>
              <a:rPr lang="cs-CZ" altLang="cs-CZ" sz="2000" dirty="0"/>
              <a:t>Do Čech začal florbal pronikat několika různými cestami na konci 80. let minulého století. Nezávisle na sobě ses touto hrou setkali hráči dnešního </a:t>
            </a:r>
            <a:r>
              <a:rPr lang="cs-CZ" altLang="cs-CZ" sz="2000" dirty="0" err="1"/>
              <a:t>Mentosu</a:t>
            </a:r>
            <a:r>
              <a:rPr lang="cs-CZ" altLang="cs-CZ" sz="2000" dirty="0"/>
              <a:t> Praha v roce 1985-1986 ve Finsku, sportovci USK Praha v roce 1990 v Německu a Sokola Jaroměř ve Švýcarsku v roce 1991. Nejvýznamnější pro další rozvoj této hry u nás byla účast zástupců </a:t>
            </a:r>
            <a:r>
              <a:rPr lang="cs-CZ" altLang="cs-CZ" sz="2000" dirty="0" err="1"/>
              <a:t>Tatranu</a:t>
            </a:r>
            <a:r>
              <a:rPr lang="cs-CZ" altLang="cs-CZ" sz="2000" dirty="0"/>
              <a:t> Střešovice na semináři v </a:t>
            </a:r>
            <a:r>
              <a:rPr lang="cs-CZ" altLang="cs-CZ" sz="2000" dirty="0" err="1"/>
              <a:t>Trelleborgu</a:t>
            </a:r>
            <a:r>
              <a:rPr lang="cs-CZ" altLang="cs-CZ" sz="2000" dirty="0"/>
              <a:t> u příležitosti 10. Výročí založení Švédského florbalového svazu v listopadu 1991. Postupně s rozvojem soutěžích forem, ustavováním nových florbalových klubů a s rostoucí nadějí zapojit se do mezinárodního dění vznikla potřeba jednotné organizace. Na tento podnět byla v lednu roku 1992 založena Česká florbalová unie (</a:t>
            </a:r>
            <a:r>
              <a:rPr lang="cs-CZ" altLang="cs-CZ" sz="2000" dirty="0" err="1"/>
              <a:t>ČFbU</a:t>
            </a:r>
            <a:r>
              <a:rPr lang="cs-CZ" altLang="cs-CZ" sz="2000" dirty="0"/>
              <a:t>), která byla již v roce 1993 přijata jako řádný člen mezinárodní florbalové federace. Prezidentem </a:t>
            </a:r>
            <a:r>
              <a:rPr lang="cs-CZ" altLang="cs-CZ" sz="2000" dirty="0" err="1"/>
              <a:t>ČFbU</a:t>
            </a:r>
            <a:r>
              <a:rPr lang="cs-CZ" altLang="cs-CZ" sz="2000" dirty="0"/>
              <a:t> se stal Martin Vaculík, jeho kralování bylo až do roku 1998. Současným prezidentem </a:t>
            </a:r>
            <a:r>
              <a:rPr lang="cs-CZ" altLang="cs-CZ" sz="2000" dirty="0" err="1"/>
              <a:t>ČFbU</a:t>
            </a:r>
            <a:r>
              <a:rPr lang="cs-CZ" altLang="cs-CZ" sz="2000" dirty="0"/>
              <a:t> je Filip </a:t>
            </a:r>
            <a:r>
              <a:rPr lang="cs-CZ" altLang="cs-CZ" sz="2000" dirty="0" err="1"/>
              <a:t>Šumán</a:t>
            </a:r>
            <a:r>
              <a:rPr lang="cs-CZ" altLang="cs-CZ" sz="2000" dirty="0"/>
              <a:t>.</a:t>
            </a:r>
          </a:p>
          <a:p>
            <a:pPr fontAlgn="auto">
              <a:buFont typeface="Wingdings 2" charset="2"/>
              <a:buChar char=""/>
              <a:defRPr/>
            </a:pPr>
            <a:endParaRPr lang="cs-CZ" altLang="cs-CZ"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5FF817-81ED-4833-8694-5DC686A2D5BF}"/>
              </a:ext>
            </a:extLst>
          </p:cNvPr>
          <p:cNvSpPr>
            <a:spLocks noGrp="1"/>
          </p:cNvSpPr>
          <p:nvPr>
            <p:ph type="title"/>
          </p:nvPr>
        </p:nvSpPr>
        <p:spPr/>
        <p:txBody>
          <a:bodyPr wrap="square" numCol="1" anchorCtr="0" compatLnSpc="1">
            <a:prstTxWarp prst="textNoShape">
              <a:avLst/>
            </a:prstTxWarp>
            <a:normAutofit/>
          </a:bodyPr>
          <a:lstStyle/>
          <a:p>
            <a:r>
              <a:rPr lang="cs-CZ" altLang="cs-CZ" sz="3600" b="0">
                <a:cs typeface="Trebuchet MS" panose="020B0603020202020204" pitchFamily="34" charset="0"/>
              </a:rPr>
              <a:t>Struktura řídících složek</a:t>
            </a:r>
            <a:br>
              <a:rPr lang="cs-CZ" altLang="cs-CZ" sz="3600">
                <a:cs typeface="Trebuchet MS" panose="020B0603020202020204" pitchFamily="34" charset="0"/>
              </a:rPr>
            </a:br>
            <a:endParaRPr lang="cs-CZ" altLang="cs-CZ" sz="3600">
              <a:cs typeface="Trebuchet MS" panose="020B0603020202020204" pitchFamily="34" charset="0"/>
            </a:endParaRPr>
          </a:p>
        </p:txBody>
      </p:sp>
      <p:sp>
        <p:nvSpPr>
          <p:cNvPr id="8195" name="Zástupný symbol pro obsah 2">
            <a:extLst>
              <a:ext uri="{FF2B5EF4-FFF2-40B4-BE49-F238E27FC236}">
                <a16:creationId xmlns:a16="http://schemas.microsoft.com/office/drawing/2014/main" id="{D3F1A29B-C7F4-440E-9311-92D2C397DBCA}"/>
              </a:ext>
            </a:extLst>
          </p:cNvPr>
          <p:cNvSpPr>
            <a:spLocks noGrp="1"/>
          </p:cNvSpPr>
          <p:nvPr>
            <p:ph idx="1"/>
          </p:nvPr>
        </p:nvSpPr>
        <p:spPr>
          <a:xfrm>
            <a:off x="457200" y="2276475"/>
            <a:ext cx="8229600" cy="4032250"/>
          </a:xfrm>
        </p:spPr>
        <p:txBody>
          <a:bodyPr>
            <a:normAutofit fontScale="85000" lnSpcReduction="10000"/>
          </a:bodyPr>
          <a:lstStyle/>
          <a:p>
            <a:pPr fontAlgn="auto">
              <a:buFont typeface="Wingdings 2" charset="2"/>
              <a:buChar char=""/>
              <a:defRPr/>
            </a:pPr>
            <a:r>
              <a:rPr lang="cs-CZ" altLang="cs-CZ" dirty="0"/>
              <a:t>International </a:t>
            </a:r>
            <a:r>
              <a:rPr lang="cs-CZ" altLang="cs-CZ" dirty="0" err="1"/>
              <a:t>Floorball</a:t>
            </a:r>
            <a:r>
              <a:rPr lang="cs-CZ" altLang="cs-CZ" dirty="0"/>
              <a:t> </a:t>
            </a:r>
            <a:r>
              <a:rPr lang="cs-CZ" altLang="cs-CZ" dirty="0" err="1"/>
              <a:t>Federation</a:t>
            </a:r>
            <a:r>
              <a:rPr lang="cs-CZ" altLang="cs-CZ" dirty="0"/>
              <a:t> - IFF je organizace která sdružuje země, kde se hraje organizovaně florbal. Byla založena v roce 1986 ve švédské </a:t>
            </a:r>
            <a:r>
              <a:rPr lang="cs-CZ" altLang="cs-CZ" dirty="0" err="1"/>
              <a:t>Huskvarně</a:t>
            </a:r>
            <a:r>
              <a:rPr lang="cs-CZ" altLang="cs-CZ" dirty="0"/>
              <a:t> a u zrodu byli největší propagátoři florbalu v Evropě - Švédsko, Finsko a Švýcarsko.</a:t>
            </a:r>
          </a:p>
          <a:p>
            <a:pPr fontAlgn="auto">
              <a:buFont typeface="Wingdings 2" charset="2"/>
              <a:buChar char=""/>
              <a:defRPr/>
            </a:pPr>
            <a:r>
              <a:rPr lang="cs-CZ" altLang="cs-CZ" dirty="0"/>
              <a:t>Mezi členské země se postupně zařadili v roce 1991 Dánsko a Norsko, v roce 1992 Maďarsko a v roce 1993 společně s Ruskem také Česká republika.</a:t>
            </a:r>
          </a:p>
          <a:p>
            <a:pPr fontAlgn="auto">
              <a:buFont typeface="Wingdings 2" charset="2"/>
              <a:buChar char=""/>
              <a:defRPr/>
            </a:pPr>
            <a:r>
              <a:rPr lang="cs-CZ" altLang="cs-CZ" dirty="0"/>
              <a:t>Rok 1993 byl také spojen s první mezinárodní akcí velkého formátu. Uskutečnily se úvodní ročníky </a:t>
            </a:r>
            <a:r>
              <a:rPr lang="cs-CZ" altLang="cs-CZ" dirty="0" err="1"/>
              <a:t>Europacupu</a:t>
            </a:r>
            <a:r>
              <a:rPr lang="cs-CZ" altLang="cs-CZ" dirty="0"/>
              <a:t> (Poháru mistrů evropských zemí), když ženské týmy hostily </a:t>
            </a:r>
            <a:r>
              <a:rPr lang="cs-CZ" altLang="cs-CZ" dirty="0" err="1"/>
              <a:t>Helsinki</a:t>
            </a:r>
            <a:r>
              <a:rPr lang="cs-CZ" altLang="cs-CZ" dirty="0"/>
              <a:t> a muži hráli ve Stockholmu. V roce 1994, když do rodiny florbalu přibyla pětice Estonsko, Německo, Lotyšsko, USA a Japonsko, se také poprvé hrálo ve Finsku o titul mistra Evropy.</a:t>
            </a:r>
          </a:p>
          <a:p>
            <a:pPr fontAlgn="auto">
              <a:buFont typeface="Wingdings 2" charset="2"/>
              <a:buChar char=""/>
              <a:defRPr/>
            </a:pPr>
            <a:r>
              <a:rPr lang="cs-CZ" altLang="cs-CZ" dirty="0"/>
              <a:t>Historickým milníkem se pro florbal stalo uspořádání prvního mistrovství světa, které proběhlo v květnu 1996 ve švédsku. Organizátorům mistrovství se podařilo na finálové utkání zcela vyprodat obrovskou halu </a:t>
            </a:r>
            <a:r>
              <a:rPr lang="cs-CZ" altLang="cs-CZ" dirty="0" err="1"/>
              <a:t>Globen</a:t>
            </a:r>
            <a:r>
              <a:rPr lang="cs-CZ" altLang="cs-CZ" dirty="0"/>
              <a:t>. Finále mezi Švédskem a Finskem shlédlo neuvěřitelných 15106 diváků.</a:t>
            </a:r>
          </a:p>
          <a:p>
            <a:pPr fontAlgn="auto">
              <a:buFont typeface="Wingdings 2" charset="2"/>
              <a:buChar char=""/>
              <a:defRPr/>
            </a:pPr>
            <a:endParaRPr lang="cs-CZ" alt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6256BD-7037-44D1-AABE-7C675112F4D4}"/>
              </a:ext>
            </a:extLst>
          </p:cNvPr>
          <p:cNvSpPr>
            <a:spLocks noGrp="1"/>
          </p:cNvSpPr>
          <p:nvPr>
            <p:ph type="title"/>
          </p:nvPr>
        </p:nvSpPr>
        <p:spPr/>
        <p:txBody>
          <a:bodyPr>
            <a:normAutofit fontScale="90000"/>
          </a:bodyPr>
          <a:lstStyle/>
          <a:p>
            <a:pPr fontAlgn="auto">
              <a:spcAft>
                <a:spcPts val="0"/>
              </a:spcAft>
              <a:defRPr/>
            </a:pPr>
            <a:r>
              <a:rPr lang="cs-CZ" b="0" dirty="0">
                <a:ea typeface="+mj-ea"/>
              </a:rPr>
              <a:t>Charakteristika florbalu</a:t>
            </a:r>
            <a:br>
              <a:rPr lang="cs-CZ" dirty="0">
                <a:ea typeface="+mj-ea"/>
              </a:rPr>
            </a:br>
            <a:endParaRPr lang="cs-CZ" dirty="0">
              <a:ea typeface="+mj-ea"/>
            </a:endParaRPr>
          </a:p>
        </p:txBody>
      </p:sp>
      <p:sp>
        <p:nvSpPr>
          <p:cNvPr id="9219" name="Zástupný symbol pro obsah 2">
            <a:extLst>
              <a:ext uri="{FF2B5EF4-FFF2-40B4-BE49-F238E27FC236}">
                <a16:creationId xmlns:a16="http://schemas.microsoft.com/office/drawing/2014/main" id="{D44B7737-23BC-4BDF-AC9C-BC4E6D4442AB}"/>
              </a:ext>
            </a:extLst>
          </p:cNvPr>
          <p:cNvSpPr>
            <a:spLocks noGrp="1"/>
          </p:cNvSpPr>
          <p:nvPr>
            <p:ph idx="1"/>
          </p:nvPr>
        </p:nvSpPr>
        <p:spPr>
          <a:xfrm>
            <a:off x="250825" y="2060575"/>
            <a:ext cx="8642350" cy="4248150"/>
          </a:xfrm>
        </p:spPr>
        <p:txBody>
          <a:bodyPr>
            <a:normAutofit fontScale="92500" lnSpcReduction="10000"/>
          </a:bodyPr>
          <a:lstStyle/>
          <a:p>
            <a:pPr fontAlgn="auto">
              <a:buFont typeface="Wingdings 2" charset="2"/>
              <a:buChar char=""/>
              <a:defRPr/>
            </a:pPr>
            <a:r>
              <a:rPr lang="cs-CZ" altLang="cs-CZ" sz="2400" dirty="0"/>
              <a:t>Florbal je kolektivní branková hra, kterou lze nejsnáze popsat jako sálový hokej. Tato hra je v cizině známá také pod názvy </a:t>
            </a:r>
            <a:r>
              <a:rPr lang="cs-CZ" altLang="cs-CZ" sz="2400" dirty="0" err="1"/>
              <a:t>innebandy</a:t>
            </a:r>
            <a:r>
              <a:rPr lang="cs-CZ" altLang="cs-CZ" sz="2400" dirty="0"/>
              <a:t>, </a:t>
            </a:r>
            <a:r>
              <a:rPr lang="cs-CZ" altLang="cs-CZ" sz="2400" dirty="0" err="1"/>
              <a:t>saalibandy</a:t>
            </a:r>
            <a:r>
              <a:rPr lang="cs-CZ" altLang="cs-CZ" sz="2400" dirty="0"/>
              <a:t> nebo </a:t>
            </a:r>
            <a:r>
              <a:rPr lang="cs-CZ" altLang="cs-CZ" sz="2400" dirty="0" err="1"/>
              <a:t>unihockey</a:t>
            </a:r>
            <a:r>
              <a:rPr lang="cs-CZ" altLang="cs-CZ" sz="2400" dirty="0"/>
              <a:t>.  Předpokládá se, že vychází z tzv. bandyhokeje podobně jako lední nebo pozemní hokej. Tento dynamický kolektivní sport převzal mnoho prvků z pravidel ledního hokeje. Florbal můžeme zařadit mezi sporty bezkontaktní, protože všechny nebezpečné zákroky hokejkou i tělem jsou zakázány. Přesná pravidla stanoví mezinárodní federace IFF. Pro rekreační hru se dají přizpůsobit podmínkám v jakékoli tělocvičně a kolektivu. Stále větší popularitu získává u zdravotně postižených sportovců. Díky fyziologické náročnosti je florbal často používán jako doplněk mnoha dalších sportů.</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3000CF-5044-4812-A14E-F261E53161F4}"/>
              </a:ext>
            </a:extLst>
          </p:cNvPr>
          <p:cNvSpPr>
            <a:spLocks noGrp="1"/>
          </p:cNvSpPr>
          <p:nvPr>
            <p:ph type="title"/>
          </p:nvPr>
        </p:nvSpPr>
        <p:spPr/>
        <p:txBody>
          <a:bodyPr wrap="square" numCol="1" anchorCtr="0" compatLnSpc="1">
            <a:prstTxWarp prst="textNoShape">
              <a:avLst/>
            </a:prstTxWarp>
          </a:bodyPr>
          <a:lstStyle/>
          <a:p>
            <a:r>
              <a:rPr lang="cs-CZ" altLang="cs-CZ">
                <a:cs typeface="Trebuchet MS" panose="020B0603020202020204" pitchFamily="34" charset="0"/>
              </a:rPr>
              <a:t>Florbalové hřiště</a:t>
            </a:r>
          </a:p>
        </p:txBody>
      </p:sp>
      <p:pic>
        <p:nvPicPr>
          <p:cNvPr id="10243" name="Zástupný symbol pro obsah 3">
            <a:extLst>
              <a:ext uri="{FF2B5EF4-FFF2-40B4-BE49-F238E27FC236}">
                <a16:creationId xmlns:a16="http://schemas.microsoft.com/office/drawing/2014/main" id="{16CAFB88-D817-4711-AC00-81D3540AE2A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1758950" y="2222500"/>
            <a:ext cx="5626100" cy="363696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668492-2C3A-4048-B002-4919C879706E}"/>
              </a:ext>
            </a:extLst>
          </p:cNvPr>
          <p:cNvSpPr>
            <a:spLocks noGrp="1"/>
          </p:cNvSpPr>
          <p:nvPr>
            <p:ph type="title"/>
          </p:nvPr>
        </p:nvSpPr>
        <p:spPr/>
        <p:txBody>
          <a:bodyPr wrap="square" numCol="1" anchorCtr="0" compatLnSpc="1">
            <a:prstTxWarp prst="textNoShape">
              <a:avLst/>
            </a:prstTxWarp>
          </a:bodyPr>
          <a:lstStyle/>
          <a:p>
            <a:r>
              <a:rPr lang="cs-CZ" altLang="cs-CZ">
                <a:cs typeface="Trebuchet MS" panose="020B0603020202020204" pitchFamily="34" charset="0"/>
              </a:rPr>
              <a:t>Florbalové hřiště</a:t>
            </a:r>
          </a:p>
        </p:txBody>
      </p:sp>
      <p:sp>
        <p:nvSpPr>
          <p:cNvPr id="3" name="Zástupný symbol pro obsah 2">
            <a:extLst>
              <a:ext uri="{FF2B5EF4-FFF2-40B4-BE49-F238E27FC236}">
                <a16:creationId xmlns:a16="http://schemas.microsoft.com/office/drawing/2014/main" id="{34802F32-AEEE-44B1-8369-EF897553BFDB}"/>
              </a:ext>
            </a:extLst>
          </p:cNvPr>
          <p:cNvSpPr>
            <a:spLocks noGrp="1"/>
          </p:cNvSpPr>
          <p:nvPr>
            <p:ph idx="1"/>
          </p:nvPr>
        </p:nvSpPr>
        <p:spPr>
          <a:xfrm>
            <a:off x="809625" y="2222500"/>
            <a:ext cx="7524750" cy="3636963"/>
          </a:xfrm>
        </p:spPr>
        <p:txBody>
          <a:bodyPr>
            <a:normAutofit fontScale="85000" lnSpcReduction="20000"/>
          </a:bodyPr>
          <a:lstStyle/>
          <a:p>
            <a:pPr marL="136525" indent="0" fontAlgn="auto">
              <a:buFont typeface="Wingdings 2" panose="05020102010507070707" pitchFamily="18" charset="2"/>
              <a:buNone/>
              <a:defRPr/>
            </a:pPr>
            <a:r>
              <a:rPr lang="cs-CZ" sz="1600" dirty="0"/>
              <a:t>Florbalová hrací plocha je z pohledu značení mimořádně jednoduchá. Základem je středová čára, která rozděluje hřiště na identické poloviny. Po celém obvodu hřiště jsou plastové mantinely s výškou 50 cm, v rozích zaoblené. Na ploše je dále vyznačeno celkem sedm bodů pro vhazování – na půlící čáře jeden středový a dva pomocné body, čtyři pak v protilehlých rozích hřiště. Veškeré označení je provedeno čárami 4–5 cm širokými, v jasně viditelných barvách.</a:t>
            </a:r>
          </a:p>
          <a:p>
            <a:pPr marL="136525" indent="0" fontAlgn="auto">
              <a:buFont typeface="Wingdings 2" panose="05020102010507070707" pitchFamily="18" charset="2"/>
              <a:buNone/>
              <a:defRPr/>
            </a:pPr>
            <a:r>
              <a:rPr lang="cs-CZ" sz="1600" b="1" dirty="0"/>
              <a:t>Brankové území</a:t>
            </a:r>
          </a:p>
          <a:p>
            <a:pPr fontAlgn="auto">
              <a:buFont typeface="Wingdings 2" charset="2"/>
              <a:buChar char=""/>
              <a:defRPr/>
            </a:pPr>
            <a:r>
              <a:rPr lang="cs-CZ" sz="1600" dirty="0"/>
              <a:t>Brankové území je oblast bezprostředně kolem obou branek (rozměry florbalové branky najdete níže). Branky jsou umístěny uvnitř hřiště ve vzdálenosti 3,5 m od zadního mantinelu. V prostoru každé z branek je vyznačen obdélník velkého brankoviště (4 × 5 m) a obdélník malého brankoviště (1 × 2,5 m), jehož zadní čára je současně čárou brankovou.</a:t>
            </a:r>
          </a:p>
          <a:p>
            <a:pPr marL="136525" indent="0" fontAlgn="auto">
              <a:buFont typeface="Wingdings 2" panose="05020102010507070707" pitchFamily="18" charset="2"/>
              <a:buNone/>
              <a:defRPr/>
            </a:pPr>
            <a:endParaRPr lang="cs-CZ" sz="1400" b="1" dirty="0"/>
          </a:p>
          <a:p>
            <a:pPr marL="136525" indent="0" fontAlgn="auto">
              <a:buFont typeface="Wingdings 2" panose="05020102010507070707" pitchFamily="18" charset="2"/>
              <a:buNone/>
              <a:defRPr/>
            </a:pPr>
            <a:r>
              <a:rPr lang="cs-CZ" sz="1600" b="1" dirty="0"/>
              <a:t>Rozměry florbalové branky</a:t>
            </a:r>
          </a:p>
          <a:p>
            <a:pPr fontAlgn="auto">
              <a:buFont typeface="Wingdings 2" charset="2"/>
              <a:buChar char=""/>
              <a:defRPr/>
            </a:pPr>
            <a:r>
              <a:rPr lang="cs-CZ" sz="1600" dirty="0"/>
              <a:t>Florbalová branka měří 160 cm na šířku a 115 cm na výšku. A samozřejmě je vybavena síťkou. Branky na florbal jsou tak menší než na hokej, což je pochopitelné při pohledu na citelně jednodušší brankářskou výzbroj.</a:t>
            </a:r>
          </a:p>
          <a:p>
            <a:pPr fontAlgn="auto">
              <a:buFont typeface="Wingdings 2" charset="2"/>
              <a:buChar char=""/>
              <a:defRPr/>
            </a:pPr>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áty">
  <a:themeElements>
    <a:clrScheme name="Citáty">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áty">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áty">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TM03457503[[fn=Citáty]]</Template>
  <TotalTime>203</TotalTime>
  <Words>2099</Words>
  <Application>Microsoft Office PowerPoint</Application>
  <PresentationFormat>Předvádění na obrazovce (4:3)</PresentationFormat>
  <Paragraphs>118</Paragraphs>
  <Slides>22</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22</vt:i4>
      </vt:variant>
    </vt:vector>
  </HeadingPairs>
  <TitlesOfParts>
    <vt:vector size="28" baseType="lpstr">
      <vt:lpstr>Century Gothic</vt:lpstr>
      <vt:lpstr>Arial</vt:lpstr>
      <vt:lpstr>Trebuchet MS</vt:lpstr>
      <vt:lpstr>Wingdings 2</vt:lpstr>
      <vt:lpstr>Calibri</vt:lpstr>
      <vt:lpstr>Citáty</vt:lpstr>
      <vt:lpstr>Florbal</vt:lpstr>
      <vt:lpstr>Florbalu a USA </vt:lpstr>
      <vt:lpstr>Vznik florbalu ve Skandinávii </vt:lpstr>
      <vt:lpstr>Švýcarský unihockey </vt:lpstr>
      <vt:lpstr>Vznik florbalu v Čechách </vt:lpstr>
      <vt:lpstr>Struktura řídících složek </vt:lpstr>
      <vt:lpstr>Charakteristika florbalu </vt:lpstr>
      <vt:lpstr>Florbalové hřiště</vt:lpstr>
      <vt:lpstr>Florbalové hřiště</vt:lpstr>
      <vt:lpstr> Rozměry florbalového hřiště a jeho povrch  </vt:lpstr>
      <vt:lpstr>Hráči</vt:lpstr>
      <vt:lpstr>Pravidla</vt:lpstr>
      <vt:lpstr>Florbalové tresty </vt:lpstr>
      <vt:lpstr>Míčky</vt:lpstr>
      <vt:lpstr>Herní činnost jednotlivce (HČJ) </vt:lpstr>
      <vt:lpstr>Herní kombinace (HK) </vt:lpstr>
      <vt:lpstr>Herní kombinace (HK)</vt:lpstr>
      <vt:lpstr>Herní systémy Útočné </vt:lpstr>
      <vt:lpstr>Herní systémy obranné</vt:lpstr>
      <vt:lpstr>Florbal – výukové materiály</vt:lpstr>
      <vt:lpstr>Doporučená publikace</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Florbal</dc:title>
  <dc:creator>Hon</dc:creator>
  <cp:lastModifiedBy>Jan Charousek</cp:lastModifiedBy>
  <cp:revision>35</cp:revision>
  <dcterms:created xsi:type="dcterms:W3CDTF">2011-11-29T11:16:35Z</dcterms:created>
  <dcterms:modified xsi:type="dcterms:W3CDTF">2025-12-04T09:15:19Z</dcterms:modified>
</cp:coreProperties>
</file>