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8" r:id="rId1"/>
  </p:sldMasterIdLst>
  <p:sldIdLst>
    <p:sldId id="256" r:id="rId2"/>
    <p:sldId id="269" r:id="rId3"/>
    <p:sldId id="257" r:id="rId4"/>
    <p:sldId id="292" r:id="rId5"/>
    <p:sldId id="258" r:id="rId6"/>
    <p:sldId id="259" r:id="rId7"/>
    <p:sldId id="293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70" r:id="rId16"/>
    <p:sldId id="278" r:id="rId17"/>
    <p:sldId id="280" r:id="rId18"/>
    <p:sldId id="302" r:id="rId19"/>
    <p:sldId id="291" r:id="rId20"/>
    <p:sldId id="295" r:id="rId21"/>
    <p:sldId id="296" r:id="rId22"/>
    <p:sldId id="297" r:id="rId23"/>
    <p:sldId id="298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Charousek" initials="J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9T09:01:55.903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E8266-CF73-4775-8AFF-64748E086266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0F5D4-1038-4506-866E-6EC6E80C8F7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993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DBD97-C968-4615-A9F1-44E45F0D752F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6528D-5CC2-4D26-8FDA-F8DF56E8EEB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015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DBD97-C968-4615-A9F1-44E45F0D752F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6528D-5CC2-4D26-8FDA-F8DF56E8EEB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209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DBD97-C968-4615-A9F1-44E45F0D752F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6528D-5CC2-4D26-8FDA-F8DF56E8EEB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7457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DBD97-C968-4615-A9F1-44E45F0D752F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6528D-5CC2-4D26-8FDA-F8DF56E8EEB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766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DBD97-C968-4615-A9F1-44E45F0D752F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6528D-5CC2-4D26-8FDA-F8DF56E8EEB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9988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DBD97-C968-4615-A9F1-44E45F0D752F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6528D-5CC2-4D26-8FDA-F8DF56E8EEB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22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2B40C-EF93-48EA-BEE2-F71F6007E1C5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696B-0F37-4BD7-8518-46ABE884663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971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AC0D8-57F6-43D0-9593-825632B30B81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37036-675B-4D12-B676-FC5ECC9310B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662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DBD97-C968-4615-A9F1-44E45F0D752F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6528D-5CC2-4D26-8FDA-F8DF56E8EEB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024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DBD97-C968-4615-A9F1-44E45F0D752F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6528D-5CC2-4D26-8FDA-F8DF56E8EEB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263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A56B7-B1ED-4C2A-A981-7F96B0BDFF63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5E332-93B8-439F-827A-5321D3AAFDD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145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56823-100B-4E3C-B3E8-9E119C8194B5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B7D1E-62D8-48DF-B443-E8FC961C35D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125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DBD97-C968-4615-A9F1-44E45F0D752F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6528D-5CC2-4D26-8FDA-F8DF56E8EEB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553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C7628-877E-45D0-AFDC-1312BF065D7E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957E6-EAF6-4FDF-BE7B-2B29588B4E4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391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0ACBB3-4930-4CF8-B484-88B60786C505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6F6F3-61FB-4532-85D5-754B15138D6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899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fld id="{7B89D141-0249-4583-9621-C8822B4803B1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51F7DC3F-2B5A-489C-86FB-E4346E2A4B1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614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9DDBD97-C968-4615-A9F1-44E45F0D752F}" type="datetimeFigureOut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FB6528D-5CC2-4D26-8FDA-F8DF56E8EEB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9836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0AB41-0B5C-4DD3-9B56-2EFA42E8E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013" y="126841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Volejbal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CCA093-D619-4D05-97D4-5314CE91E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5300663"/>
            <a:ext cx="7405687" cy="11049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Mgr. Jan Charousek, Ph.D.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44F9BFA8-A8F5-4812-AD2E-5C54A6D34864}"/>
              </a:ext>
            </a:extLst>
          </p:cNvPr>
          <p:cNvSpPr txBox="1">
            <a:spLocks/>
          </p:cNvSpPr>
          <p:nvPr/>
        </p:nvSpPr>
        <p:spPr>
          <a:xfrm>
            <a:off x="1023938" y="6021388"/>
            <a:ext cx="8021637" cy="1322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7B138-E697-48F6-9572-35EB25EF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511473" cy="13124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Herní činnost jednotlivce (HČJ)</a:t>
            </a:r>
            <a:br>
              <a:rPr lang="cs-CZ" dirty="0"/>
            </a:b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F94318B8-95C5-4318-8F60-B2E72850C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7862276" cy="490530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Je komplex pohybové činnosti, kterým hráč řeší herní situaci. Fyziologickým základem herních činností jednotlivce jsou dynamické stereotypy, které vznikají působením různých podnětů. Ty musí odrážet podstatné stránky herního prostředí a činnosti organismu hráče, a proto musí obsahovat soubor podmíněných spojení, které jsou základem nejen herních činností, ale i myšlení, projevu </a:t>
            </a:r>
            <a:r>
              <a:rPr lang="cs-CZ" altLang="cs-CZ" sz="2400" dirty="0" err="1"/>
              <a:t>emocí.vůle</a:t>
            </a:r>
            <a:r>
              <a:rPr lang="cs-CZ" altLang="cs-CZ" sz="2400" dirty="0"/>
              <a:t> a vegetativní činnosti (</a:t>
            </a:r>
            <a:r>
              <a:rPr lang="cs-CZ" altLang="cs-CZ" sz="2400" dirty="0" err="1"/>
              <a:t>Hančík</a:t>
            </a:r>
            <a:r>
              <a:rPr lang="cs-CZ" altLang="cs-CZ" sz="2400" dirty="0"/>
              <a:t> et al, 1982). Herní činnost jednotlivce má technickou a taktickou stránku.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C251C-9D95-4AF1-900E-E7F9E479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Technická stránka HČJ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EBFF921-F28F-42D2-B0D2-1F2FB4ABA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2A2C8018-C863-491B-8737-7899E9968D9D}"/>
              </a:ext>
            </a:extLst>
          </p:cNvPr>
          <p:cNvSpPr txBox="1">
            <a:spLocks/>
          </p:cNvSpPr>
          <p:nvPr/>
        </p:nvSpPr>
        <p:spPr>
          <a:xfrm>
            <a:off x="816263" y="125225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Taktická stránka HČJ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B5568-7538-4BC2-AFB8-1E3BA514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00224"/>
            <a:ext cx="7511473" cy="13124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Herní činnosti jednotlivce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02E4DDCE-E2EF-4F3D-BB97-426E796DC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7974613" cy="447321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Tyto dvě stránky HČJ tvoří celek, jsou neoddělitelně spojené a podmiňují úroveň hry hráče (Zapletalová, Přidal 1997). Některými HČJ je možné přímo dosáhnout bodu. Jde o podání a herní činnosti, které se realizují nad sítí, kde se soupeři přímo nestřetávají. Další herní činnosti jednotlivce se realizují v rámci vlastního družstva a jejich hlavní úlohou je zabránit dopadu míče na zem, založit útok a připravit vhodné podmínky na jeho zakončení. Teoreticky je možné i pomocí nich získat bod, většinou však jen náhodně a nezáměrně.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960F4-B086-40AA-B011-2B400D62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7511473" cy="13124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Herní kombinace (HK)</a:t>
            </a:r>
            <a:br>
              <a:rPr lang="cs-CZ" dirty="0"/>
            </a:b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8125EE29-B600-400F-9DB0-1BE3F2CC8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8006292" cy="5193340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Chápeme je jako vědomou spolupráci dvou nebo více hráčů, sladěnou v prostoru a čase, kterou hráči uskutečňují společným taktickým záměrem v útoku nebo v obraně. Herní kombinace jsou jádrem hry.</a:t>
            </a:r>
          </a:p>
          <a:p>
            <a:pPr eaLnBrk="1" hangingPunct="1"/>
            <a:r>
              <a:rPr lang="cs-CZ" altLang="cs-CZ" sz="2000" dirty="0"/>
              <a:t>Řešení individuálních a kolektivních úloh se uskutečňuje v rámci systému hry. Herní systém (HS) představuje organizaci individuálních a kolektivních činností, zaměřených na splnění úloh v útočné a obranné fázi hry v průběhu utkání. Je charakterizovaný složením družstva vzhledem ke specializaci hráčů, který do určité míry určuje výběr některých herních kombinací a postavení hráčů na hřišti.</a:t>
            </a:r>
          </a:p>
          <a:p>
            <a:pPr eaLnBrk="1" hangingPunct="1"/>
            <a:endParaRPr lang="cs-CZ" altLang="cs-CZ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FBD81-0D78-4E90-953F-A4488D70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Herní kombinace (HK)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9FA08318-7A5D-4B13-9671-CAB0F55DB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000"/>
              <a:t>Herní činnosti z hlediska jejich uplatnění v jednotlivých fázích hry rozdělujeme na </a:t>
            </a:r>
            <a:r>
              <a:rPr lang="cs-CZ" altLang="cs-CZ" sz="2000" b="1" i="1"/>
              <a:t>útočné a obranné. </a:t>
            </a:r>
            <a:r>
              <a:rPr lang="cs-CZ" altLang="cs-CZ" sz="2000"/>
              <a:t>Při vymezení </a:t>
            </a:r>
            <a:r>
              <a:rPr lang="cs-CZ" altLang="cs-CZ" sz="2000" b="1" i="1"/>
              <a:t>herních činností jednotlivce </a:t>
            </a:r>
            <a:r>
              <a:rPr lang="cs-CZ" altLang="cs-CZ" sz="2000"/>
              <a:t>na útočné nebo obranné vycházíme z řetězce herních činností jednotlivce. První odbití míče na vlastní straně hřiště (blok, obrana v poli, resp. příjem podání) zařazujeme mezi obranné herní činnosti jednotlivce, protože jejich hlavní úlohou je zamezit dopadu míče na zem ve vlastním poli, neboli bránit. Následné odbití t.j. druhé odbití v rámci družstva - </a:t>
            </a:r>
            <a:r>
              <a:rPr lang="cs-CZ" altLang="cs-CZ" sz="2000" b="1" i="1"/>
              <a:t>nahrávka, </a:t>
            </a:r>
            <a:r>
              <a:rPr lang="cs-CZ" altLang="cs-CZ" sz="2000"/>
              <a:t>a třetí odbití - </a:t>
            </a:r>
            <a:r>
              <a:rPr lang="cs-CZ" altLang="cs-CZ" sz="2000" b="1" i="1"/>
              <a:t>útočný úder </a:t>
            </a:r>
            <a:r>
              <a:rPr lang="cs-CZ" altLang="cs-CZ" sz="2000"/>
              <a:t>nebo jako </a:t>
            </a:r>
            <a:r>
              <a:rPr lang="cs-CZ" altLang="cs-CZ" sz="2000" b="1" i="1"/>
              <a:t>podání, </a:t>
            </a:r>
            <a:r>
              <a:rPr lang="cs-CZ" altLang="cs-CZ" sz="2000"/>
              <a:t>ve všech variantách realizace zařazujeme mezi útočné herní činnosti jednotlivce.</a:t>
            </a:r>
          </a:p>
          <a:p>
            <a:pPr eaLnBrk="1" hangingPunct="1"/>
            <a:r>
              <a:rPr lang="cs-CZ" altLang="cs-CZ" sz="2000"/>
              <a:t>Z tohoto členění herních činností jednotlivce logicky vyplývá i rozdělení </a:t>
            </a:r>
            <a:r>
              <a:rPr lang="cs-CZ" altLang="cs-CZ" sz="2000" b="1" i="1"/>
              <a:t>herních kombinací </a:t>
            </a:r>
            <a:r>
              <a:rPr lang="cs-CZ" altLang="cs-CZ" sz="2000"/>
              <a:t>na útočné a obranné. </a:t>
            </a:r>
            <a:r>
              <a:rPr lang="cs-CZ" altLang="cs-CZ" sz="2000" b="1" i="1"/>
              <a:t>Systémy hry </a:t>
            </a:r>
            <a:r>
              <a:rPr lang="cs-CZ" altLang="cs-CZ" sz="2000"/>
              <a:t>nerozlišujeme z hlediska realizace v jednotlivých fázích hry na útočné nebo obranné, ale z hlediska specializace hráče.</a:t>
            </a:r>
          </a:p>
          <a:p>
            <a:pPr eaLnBrk="1" hangingPunct="1"/>
            <a:endParaRPr lang="cs-CZ" altLang="cs-CZ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D650C-7130-4DEA-9E5E-2E2BA71D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9700"/>
            <a:ext cx="7511473" cy="13124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i="1" dirty="0"/>
              <a:t>Útočné herní činnosti jednotlivce </a:t>
            </a:r>
            <a:br>
              <a:rPr lang="cs-CZ" dirty="0"/>
            </a:br>
            <a:endParaRPr lang="cs-CZ" dirty="0"/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2F8F5D4A-51C4-40E8-8C07-A4DC0261F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836712"/>
            <a:ext cx="7511472" cy="223224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i="1" dirty="0"/>
              <a:t>Podání</a:t>
            </a:r>
            <a:endParaRPr lang="cs-CZ" altLang="cs-CZ" dirty="0"/>
          </a:p>
          <a:p>
            <a:pPr eaLnBrk="1" hangingPunct="1"/>
            <a:r>
              <a:rPr lang="cs-CZ" altLang="cs-CZ" dirty="0"/>
              <a:t>s rotací, bez rotace</a:t>
            </a:r>
          </a:p>
          <a:p>
            <a:pPr eaLnBrk="1" hangingPunct="1"/>
            <a:r>
              <a:rPr lang="cs-CZ" altLang="cs-CZ" dirty="0"/>
              <a:t>vrchem, spodem</a:t>
            </a:r>
          </a:p>
          <a:p>
            <a:pPr eaLnBrk="1" hangingPunct="1"/>
            <a:r>
              <a:rPr lang="cs-CZ" altLang="cs-CZ" dirty="0"/>
              <a:t>v čelném postavení</a:t>
            </a:r>
          </a:p>
          <a:p>
            <a:pPr eaLnBrk="1" hangingPunct="1"/>
            <a:r>
              <a:rPr lang="cs-CZ" altLang="cs-CZ" dirty="0"/>
              <a:t>z výskoku, ze stoje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4B7EDFAE-886F-4055-88AA-983B5F9A2E8C}"/>
              </a:ext>
            </a:extLst>
          </p:cNvPr>
          <p:cNvSpPr txBox="1">
            <a:spLocks/>
          </p:cNvSpPr>
          <p:nvPr/>
        </p:nvSpPr>
        <p:spPr>
          <a:xfrm>
            <a:off x="179512" y="2717138"/>
            <a:ext cx="4392488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cs-CZ" altLang="cs-CZ" i="1" dirty="0"/>
              <a:t>Nahrávka</a:t>
            </a:r>
            <a:endParaRPr lang="cs-CZ" altLang="cs-CZ" dirty="0"/>
          </a:p>
          <a:p>
            <a:r>
              <a:rPr lang="cs-CZ" altLang="cs-CZ" dirty="0"/>
              <a:t>obouruč vrchem, obouruč spodem, jednou rukou vrchem</a:t>
            </a:r>
          </a:p>
          <a:p>
            <a:r>
              <a:rPr lang="cs-CZ" altLang="cs-CZ" dirty="0"/>
              <a:t>z místa, po pohybu, ve výskoku</a:t>
            </a:r>
          </a:p>
          <a:p>
            <a:r>
              <a:rPr lang="cs-CZ" altLang="cs-CZ" dirty="0"/>
              <a:t>vysoká, polovysoká, nízká</a:t>
            </a:r>
          </a:p>
          <a:p>
            <a:r>
              <a:rPr lang="cs-CZ" altLang="cs-CZ" dirty="0"/>
              <a:t>dlouhá, střední, krátká</a:t>
            </a:r>
          </a:p>
          <a:p>
            <a:r>
              <a:rPr lang="cs-CZ" altLang="cs-CZ" dirty="0"/>
              <a:t>z pole, u sítě</a:t>
            </a:r>
          </a:p>
          <a:p>
            <a:r>
              <a:rPr lang="cs-CZ" altLang="cs-CZ" dirty="0"/>
              <a:t>k síti, od sítě, rovnoběžně se sítí</a:t>
            </a:r>
          </a:p>
          <a:p>
            <a:endParaRPr lang="cs-CZ" alt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91FB6CE-C07A-4FF5-90A1-AE4EEAB25B76}"/>
              </a:ext>
            </a:extLst>
          </p:cNvPr>
          <p:cNvSpPr txBox="1">
            <a:spLocks/>
          </p:cNvSpPr>
          <p:nvPr/>
        </p:nvSpPr>
        <p:spPr>
          <a:xfrm>
            <a:off x="4572000" y="221077"/>
            <a:ext cx="4320480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cs-CZ" altLang="cs-CZ" i="1" dirty="0"/>
              <a:t>Útočný úder</a:t>
            </a:r>
            <a:endParaRPr lang="cs-CZ" altLang="cs-CZ" dirty="0"/>
          </a:p>
          <a:p>
            <a:r>
              <a:rPr lang="cs-CZ" altLang="cs-CZ" dirty="0"/>
              <a:t>smeč, lob, </a:t>
            </a:r>
            <a:r>
              <a:rPr lang="cs-CZ" altLang="cs-CZ" dirty="0" err="1"/>
              <a:t>drajv</a:t>
            </a:r>
            <a:r>
              <a:rPr lang="cs-CZ" altLang="cs-CZ" dirty="0"/>
              <a:t>, ulití</a:t>
            </a:r>
          </a:p>
          <a:p>
            <a:r>
              <a:rPr lang="cs-CZ" altLang="cs-CZ" dirty="0"/>
              <a:t>v prvním, druhém a třetím sledu</a:t>
            </a:r>
          </a:p>
          <a:p>
            <a:r>
              <a:rPr lang="cs-CZ" altLang="cs-CZ" dirty="0"/>
              <a:t>po ruce, přes ruku</a:t>
            </a:r>
          </a:p>
          <a:p>
            <a:r>
              <a:rPr lang="cs-CZ" altLang="cs-CZ" dirty="0"/>
              <a:t>diagonálně, přímo</a:t>
            </a:r>
          </a:p>
          <a:p>
            <a:r>
              <a:rPr lang="cs-CZ" altLang="cs-CZ" dirty="0"/>
              <a:t>po odraze ze dvou nohou, po odraze z jedné nohy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DF651-0952-4722-82DF-734DC082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Herní systémy</a:t>
            </a:r>
            <a:br>
              <a:rPr lang="cs-CZ" dirty="0"/>
            </a:br>
            <a:endParaRPr lang="cs-CZ" dirty="0"/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AA895131-B627-44C7-BAE6-4FC14B93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i="1"/>
              <a:t>Herní systémy bez specializovaných hráčů</a:t>
            </a:r>
            <a:endParaRPr lang="cs-CZ" altLang="cs-CZ"/>
          </a:p>
          <a:p>
            <a:pPr lvl="1"/>
            <a:r>
              <a:rPr lang="cs-CZ" altLang="cs-CZ"/>
              <a:t>každý přední hráč v zóně 3 nahrávačem</a:t>
            </a:r>
          </a:p>
          <a:p>
            <a:pPr lvl="1"/>
            <a:r>
              <a:rPr lang="cs-CZ" altLang="cs-CZ"/>
              <a:t>každý přední hráč v zóně 2 nahrávačem</a:t>
            </a:r>
          </a:p>
          <a:p>
            <a:r>
              <a:rPr lang="cs-CZ" altLang="cs-CZ" b="1" i="1"/>
              <a:t>Herní systémy se specializovanými hráči (s llberem, bez libera)</a:t>
            </a:r>
            <a:endParaRPr lang="cs-CZ" altLang="cs-CZ"/>
          </a:p>
          <a:p>
            <a:pPr lvl="1"/>
            <a:r>
              <a:rPr lang="cs-CZ" altLang="cs-CZ"/>
              <a:t>se třemi nahrávači(systém dvojic)</a:t>
            </a:r>
          </a:p>
          <a:p>
            <a:pPr lvl="1"/>
            <a:r>
              <a:rPr lang="cs-CZ" altLang="cs-CZ"/>
              <a:t>s dvěma nahrávači(systém 2-4)</a:t>
            </a:r>
          </a:p>
          <a:p>
            <a:pPr lvl="1"/>
            <a:r>
              <a:rPr lang="cs-CZ" altLang="cs-CZ"/>
              <a:t>s jedním nahrávačem(systém 1-5)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6E49D-2B6C-4CFA-984A-C44F3ED2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511473" cy="1312480"/>
          </a:xfrm>
        </p:spPr>
        <p:txBody>
          <a:bodyPr/>
          <a:lstStyle/>
          <a:p>
            <a:pPr>
              <a:defRPr/>
            </a:pPr>
            <a:r>
              <a:rPr lang="cs-CZ" dirty="0"/>
              <a:t>Funkce hráčů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6A3D32FF-5BD8-444C-9206-0E61CB046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61775"/>
            <a:ext cx="7511472" cy="4041162"/>
          </a:xfrm>
        </p:spPr>
        <p:txBody>
          <a:bodyPr/>
          <a:lstStyle/>
          <a:p>
            <a:r>
              <a:rPr lang="cs-CZ" altLang="cs-CZ" b="1" i="1" dirty="0"/>
              <a:t>nahrávač</a:t>
            </a:r>
            <a:endParaRPr lang="cs-CZ" altLang="cs-CZ" dirty="0"/>
          </a:p>
          <a:p>
            <a:r>
              <a:rPr lang="cs-CZ" altLang="cs-CZ" b="1" i="1" dirty="0"/>
              <a:t>přihrávající smečař </a:t>
            </a:r>
          </a:p>
          <a:p>
            <a:r>
              <a:rPr lang="cs-CZ" altLang="cs-CZ" b="1" i="1" dirty="0"/>
              <a:t>smečař</a:t>
            </a:r>
            <a:endParaRPr lang="cs-CZ" altLang="cs-CZ" dirty="0"/>
          </a:p>
          <a:p>
            <a:r>
              <a:rPr lang="cs-CZ" altLang="cs-CZ" b="1" i="1" dirty="0"/>
              <a:t>univerzál </a:t>
            </a:r>
          </a:p>
          <a:p>
            <a:r>
              <a:rPr lang="cs-CZ" altLang="cs-CZ" b="1" i="1" dirty="0"/>
              <a:t>blokař</a:t>
            </a:r>
            <a:endParaRPr lang="cs-CZ" altLang="cs-CZ" dirty="0"/>
          </a:p>
          <a:p>
            <a:r>
              <a:rPr lang="cs-CZ" altLang="cs-CZ" b="1" i="1" dirty="0"/>
              <a:t>libero</a:t>
            </a:r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52B2BC9-0761-4AB7-A17D-39A70EE58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511473" cy="131248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Nejčastější chyby ve hře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8C27679-612C-4290-8984-59815F42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1196752"/>
            <a:ext cx="7511472" cy="40411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400" dirty="0"/>
              <a:t>Hráč se dotkne sítě</a:t>
            </a:r>
          </a:p>
          <a:p>
            <a:pPr eaLnBrk="1" hangingPunct="1"/>
            <a:r>
              <a:rPr lang="cs-CZ" altLang="cs-CZ" sz="2400" dirty="0"/>
              <a:t>Hráč nese, hází nebo táhne míč</a:t>
            </a:r>
          </a:p>
          <a:p>
            <a:pPr eaLnBrk="1" hangingPunct="1"/>
            <a:r>
              <a:rPr lang="cs-CZ" altLang="cs-CZ" sz="2400" dirty="0"/>
              <a:t>Hráč se dopustí </a:t>
            </a:r>
            <a:r>
              <a:rPr lang="cs-CZ" altLang="cs-CZ" sz="2400" dirty="0" err="1"/>
              <a:t>dvojdotyku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Hráč při podání přešlápne zadní čáru hřiště</a:t>
            </a:r>
          </a:p>
          <a:p>
            <a:pPr eaLnBrk="1" hangingPunct="1"/>
            <a:r>
              <a:rPr lang="cs-CZ" altLang="cs-CZ" sz="2400" dirty="0"/>
              <a:t>Hráč zadní řady blokuje</a:t>
            </a:r>
          </a:p>
          <a:p>
            <a:pPr eaLnBrk="1" hangingPunct="1"/>
            <a:r>
              <a:rPr lang="cs-CZ" altLang="cs-CZ" sz="2400" dirty="0"/>
              <a:t>Družstvo hraje míčem počtvrté</a:t>
            </a:r>
          </a:p>
          <a:p>
            <a:pPr eaLnBrk="1" hangingPunct="1"/>
            <a:r>
              <a:rPr lang="cs-CZ" altLang="cs-CZ" sz="2400" dirty="0"/>
              <a:t>Míč skončí v síti nebo mimo hřiště</a:t>
            </a:r>
          </a:p>
          <a:p>
            <a:pPr eaLnBrk="1" hangingPunct="1"/>
            <a:r>
              <a:rPr lang="cs-CZ" altLang="cs-CZ" sz="2400" dirty="0"/>
              <a:t>Míč přeletí síť za svislými anténkami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4C5D8-6677-4394-B1E3-7D50BA7C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9409"/>
            <a:ext cx="7511473" cy="1312480"/>
          </a:xfrm>
        </p:spPr>
        <p:txBody>
          <a:bodyPr/>
          <a:lstStyle/>
          <a:p>
            <a:pPr>
              <a:defRPr/>
            </a:pPr>
            <a:r>
              <a:rPr lang="cs-CZ" dirty="0"/>
              <a:t>Žlutý </a:t>
            </a:r>
            <a:r>
              <a:rPr lang="cs-CZ" dirty="0" err="1"/>
              <a:t>minivolejbal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B429CAE-34F9-4D41-9C7A-B4D39A3D9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0" y="1196752"/>
            <a:ext cx="7883946" cy="5573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958D-63B2-4FAD-99D0-59AB6F19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4624"/>
            <a:ext cx="7059790" cy="8640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tx2">
                    <a:satMod val="130000"/>
                  </a:schemeClr>
                </a:solidFill>
              </a:rPr>
              <a:t>Vznik a vývoj volejbalu 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603A97-095D-4AB0-954A-1A7D1C0A9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36713"/>
            <a:ext cx="8826946" cy="5616476"/>
          </a:xfrm>
        </p:spPr>
        <p:txBody>
          <a:bodyPr>
            <a:normAutofit fontScale="5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500" dirty="0"/>
              <a:t>Volejbal vznikl v roce 1895 ve </a:t>
            </a:r>
            <a:r>
              <a:rPr lang="cs-CZ" sz="3500" dirty="0" err="1"/>
              <a:t>Springfieldu</a:t>
            </a:r>
            <a:r>
              <a:rPr lang="cs-CZ" sz="3500" dirty="0"/>
              <a:t> v Massachusetts (USA). Původní název „</a:t>
            </a:r>
            <a:r>
              <a:rPr lang="cs-CZ" sz="3500" dirty="0" err="1"/>
              <a:t>mintonette</a:t>
            </a:r>
            <a:r>
              <a:rPr lang="cs-CZ" sz="3500" dirty="0"/>
              <a:t>" byl v roce 1896 při předvedení této nové hry ředitelům YMCA přejmenován na to </a:t>
            </a:r>
            <a:r>
              <a:rPr lang="cs-CZ" sz="3500" dirty="0" err="1"/>
              <a:t>volley</a:t>
            </a:r>
            <a:r>
              <a:rPr lang="cs-CZ" sz="3500" dirty="0"/>
              <a:t> tne </a:t>
            </a:r>
            <a:r>
              <a:rPr lang="cs-CZ" sz="3500" dirty="0" err="1"/>
              <a:t>ball</a:t>
            </a:r>
            <a:r>
              <a:rPr lang="cs-CZ" sz="3500" dirty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500" dirty="0"/>
              <a:t>Jak je uvedeno v časopise </a:t>
            </a:r>
            <a:r>
              <a:rPr lang="cs-CZ" sz="3500" dirty="0" err="1"/>
              <a:t>Physical</a:t>
            </a:r>
            <a:r>
              <a:rPr lang="cs-CZ" sz="3500" dirty="0"/>
              <a:t> </a:t>
            </a:r>
            <a:r>
              <a:rPr lang="cs-CZ" sz="3500" dirty="0" err="1"/>
              <a:t>Education</a:t>
            </a:r>
            <a:r>
              <a:rPr lang="cs-CZ" sz="3500" dirty="0"/>
              <a:t> v článku J. J. </a:t>
            </a:r>
            <a:r>
              <a:rPr lang="cs-CZ" sz="3500" dirty="0" err="1"/>
              <a:t>Camerona</a:t>
            </a:r>
            <a:r>
              <a:rPr lang="cs-CZ" sz="3500" dirty="0"/>
              <a:t> (1896), volejbal se nehrál pouze v tělocvičně, ale přestěhoval se i do přírody.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500" dirty="0"/>
              <a:t>Od roku 1896 dostává volejbal herní strukturu v podobě pravidel hry. Z USA se dostává v roce 1900 do sousední Kanady, ve stejném roce se začíná hrát i v Indii, dále proniká do Jižní a Střední Ameriky.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500" dirty="0"/>
              <a:t>V Tokiu v Japonsku zavedl volejbal r. 1908 p. </a:t>
            </a:r>
            <a:r>
              <a:rPr lang="cs-CZ" sz="3500" dirty="0" err="1"/>
              <a:t>Ohmori</a:t>
            </a:r>
            <a:r>
              <a:rPr lang="cs-CZ" sz="3500" dirty="0"/>
              <a:t>. O dva roky později je volejbal znám na Filipínách, kolem roku 1913 v Číně. V Asii dostává volejbal vlivem místních podmínek a mentality hráčů specifický charakter. Postupně mizí rekreační způsob, hraje se na větším hřišti a objevují se prvky závodního pojetí hry. Tyto odlišnosti se projevují i v pravidlech. Hraje se s větším počtem hráčů (16, 12, 9), není omezen pohyb hráčů po hřišti, každá chyba se trestá bodem a je možnost dvou podání.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500" dirty="0"/>
              <a:t>Do Evropy se volejbal dostal v roce 1917. Zasloužili se o to vojáci USA, bojující v I. světové válce na území Francie. Zásluhou amerických vystěhovalců se objevuje v Litvě, Estonsku, Lotyšsku a postupně se šíří do ostatních evropských států. V Rusku se volejbal začíná hrát v letech 1915 - 1916.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4C5D8-6677-4394-B1E3-7D50BA7C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9137"/>
            <a:ext cx="7511473" cy="1312480"/>
          </a:xfrm>
        </p:spPr>
        <p:txBody>
          <a:bodyPr/>
          <a:lstStyle/>
          <a:p>
            <a:pPr>
              <a:defRPr/>
            </a:pPr>
            <a:r>
              <a:rPr lang="cs-CZ" dirty="0"/>
              <a:t>Oranžový </a:t>
            </a:r>
            <a:r>
              <a:rPr lang="cs-CZ" dirty="0" err="1"/>
              <a:t>minivolejbal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1DC186C-026E-4C25-993C-A5EF2ADC8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4" y="1196752"/>
            <a:ext cx="7741092" cy="547260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4C5D8-6677-4394-B1E3-7D50BA7C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9410"/>
            <a:ext cx="7511473" cy="1312480"/>
          </a:xfrm>
        </p:spPr>
        <p:txBody>
          <a:bodyPr/>
          <a:lstStyle/>
          <a:p>
            <a:pPr>
              <a:defRPr/>
            </a:pPr>
            <a:r>
              <a:rPr lang="cs-CZ" dirty="0"/>
              <a:t>Červený </a:t>
            </a:r>
            <a:r>
              <a:rPr lang="cs-CZ" dirty="0" err="1"/>
              <a:t>minivolejbal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2C66F85-D75F-4735-BB23-683A25A60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78672"/>
            <a:ext cx="7562951" cy="534667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4C5D8-6677-4394-B1E3-7D50BA7C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9410"/>
            <a:ext cx="7511473" cy="1312480"/>
          </a:xfrm>
        </p:spPr>
        <p:txBody>
          <a:bodyPr/>
          <a:lstStyle/>
          <a:p>
            <a:pPr>
              <a:defRPr/>
            </a:pPr>
            <a:r>
              <a:rPr lang="cs-CZ" dirty="0"/>
              <a:t>Zelený </a:t>
            </a:r>
            <a:r>
              <a:rPr lang="cs-CZ" dirty="0" err="1"/>
              <a:t>minivolejbal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5A3E99B-40C4-44AB-B315-F9774E4E5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7765"/>
            <a:ext cx="7776864" cy="549789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4C5D8-6677-4394-B1E3-7D50BA7C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9410"/>
            <a:ext cx="7511473" cy="1312480"/>
          </a:xfrm>
        </p:spPr>
        <p:txBody>
          <a:bodyPr/>
          <a:lstStyle/>
          <a:p>
            <a:pPr>
              <a:defRPr/>
            </a:pPr>
            <a:r>
              <a:rPr lang="cs-CZ" dirty="0"/>
              <a:t>Modrý </a:t>
            </a:r>
            <a:r>
              <a:rPr lang="cs-CZ" dirty="0" err="1"/>
              <a:t>minivolejbal</a:t>
            </a:r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AC1957DC-3F8A-4367-9F9A-9ED8803F3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80068"/>
            <a:ext cx="7776864" cy="549789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98A11-AC72-404F-B87E-63C56D38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2565400"/>
            <a:ext cx="4943475" cy="1143000"/>
          </a:xfrm>
        </p:spPr>
        <p:txBody>
          <a:bodyPr/>
          <a:lstStyle/>
          <a:p>
            <a:pPr algn="ctr">
              <a:defRPr/>
            </a:pPr>
            <a:r>
              <a:rPr lang="cs-CZ" dirty="0"/>
              <a:t>Hezký zbytek dne.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3D91B-2FEC-436C-8427-D8D802C2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5" y="35859"/>
            <a:ext cx="7511473" cy="13124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tx2">
                    <a:satMod val="130000"/>
                  </a:schemeClr>
                </a:solidFill>
              </a:rPr>
              <a:t>Volejbal v našich zemích</a:t>
            </a:r>
            <a:br>
              <a:rPr lang="cs-CZ" dirty="0">
                <a:solidFill>
                  <a:schemeClr val="tx2">
                    <a:satMod val="130000"/>
                  </a:schemeClr>
                </a:solidFill>
              </a:rPr>
            </a:b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C80FFC-B3A9-4089-A163-6E088AC9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55" y="620689"/>
            <a:ext cx="8760795" cy="5627712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 našich zemích se volejbal začíná rozvíjet až po první světové válce. Patří tedy mezi relativně mladé sporty. Jedním z předních propagátorů volejbalu byl J. A. </a:t>
            </a:r>
            <a:r>
              <a:rPr lang="cs-CZ" dirty="0" err="1"/>
              <a:t>Pipal</a:t>
            </a:r>
            <a:r>
              <a:rPr lang="cs-CZ" dirty="0"/>
              <a:t>, který od r. 1919 působil v Praze jako ředitel YMCA.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Rozvoj volejbalu podpořila čs. armáda. Ministerstvo národní obrany organizuje v Praze první kurz pro tělovýchovné instruktory pod vedením kpt. </a:t>
            </a:r>
            <a:r>
              <a:rPr lang="cs-CZ" dirty="0" err="1"/>
              <a:t>Machotky</a:t>
            </a:r>
            <a:r>
              <a:rPr lang="cs-CZ" dirty="0"/>
              <a:t>, prof. </a:t>
            </a:r>
            <a:r>
              <a:rPr lang="cs-CZ" dirty="0" err="1"/>
              <a:t>Pipala</a:t>
            </a:r>
            <a:r>
              <a:rPr lang="cs-CZ" dirty="0"/>
              <a:t> a instruktora J. W. </a:t>
            </a:r>
            <a:r>
              <a:rPr lang="cs-CZ" dirty="0" err="1"/>
              <a:t>Vongera</a:t>
            </a:r>
            <a:r>
              <a:rPr lang="cs-CZ" dirty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Program kurzu byl vlastně zaměřen na lehkou atletiku a přípravu čs. sportovců na OH 1920 v Antverpách. </a:t>
            </a:r>
            <a:r>
              <a:rPr lang="cs-CZ" dirty="0" err="1"/>
              <a:t>Pipal</a:t>
            </a:r>
            <a:r>
              <a:rPr lang="cs-CZ" dirty="0"/>
              <a:t> účastníky kurzu seznámil i s novými hrami - volejbalem a basketbalem.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 konce dubna 1919 jsou zprávy o tom, jak v žilinských kasárnách vojáci pod vedením kpt. </a:t>
            </a:r>
            <a:r>
              <a:rPr lang="cs-CZ" dirty="0" err="1"/>
              <a:t>Machotky</a:t>
            </a:r>
            <a:r>
              <a:rPr lang="cs-CZ" dirty="0"/>
              <a:t> hráli první volejbalová utkání. V Žilině byla 9. září 1919 založena volejbalová organizace, která sdružovala 8 družstev. V červnu téhož roku se uskutečnilo oficiální utkání mezi družstvem vojáků a studenty reálky.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Volejbal si velice rychle získal příznivce a šířil se do středisek YMCA, vysokoškolského sportu, na střední školy, do FDTJ, Sokola apod.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7F84067-34B9-451E-9769-970E59330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99700"/>
            <a:ext cx="7511473" cy="13124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Volejbalové organizace a první mezinárodní soutěže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60456F28-CD2A-437A-8874-5EBB640D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85" y="781800"/>
            <a:ext cx="7511472" cy="4041162"/>
          </a:xfrm>
        </p:spPr>
        <p:txBody>
          <a:bodyPr/>
          <a:lstStyle/>
          <a:p>
            <a:pPr eaLnBrk="1" hangingPunct="1"/>
            <a:r>
              <a:rPr lang="cs-CZ" altLang="cs-CZ" dirty="0"/>
              <a:t>FIVB – mezinárodní volejbalová organizace založena 1947</a:t>
            </a:r>
          </a:p>
          <a:p>
            <a:pPr eaLnBrk="1" hangingPunct="1"/>
            <a:r>
              <a:rPr lang="cs-CZ" altLang="cs-CZ" dirty="0"/>
              <a:t>1. ME ve volejbale - 1948</a:t>
            </a:r>
          </a:p>
          <a:p>
            <a:pPr eaLnBrk="1" hangingPunct="1"/>
            <a:r>
              <a:rPr lang="cs-CZ" altLang="cs-CZ" dirty="0"/>
              <a:t>1. MS ve volejbale – 1949 v Praze</a:t>
            </a:r>
          </a:p>
          <a:p>
            <a:pPr eaLnBrk="1" hangingPunct="1"/>
            <a:r>
              <a:rPr lang="cs-CZ" altLang="cs-CZ" dirty="0"/>
              <a:t>Od roku 1964 se volejbal zařadil mezi sporty na OH.</a:t>
            </a:r>
          </a:p>
          <a:p>
            <a:pPr eaLnBrk="1" hangingPunct="1"/>
            <a:r>
              <a:rPr lang="cs-CZ" altLang="cs-CZ" dirty="0"/>
              <a:t>Československý volejbalový a basketbalový svaz – založen 1924,</a:t>
            </a:r>
          </a:p>
          <a:p>
            <a:pPr lvl="1" eaLnBrk="1" hangingPunct="1"/>
            <a:r>
              <a:rPr lang="cs-CZ" altLang="cs-CZ" dirty="0"/>
              <a:t> roku 1946 osamostatněn.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11131-3F8C-4D69-8F0F-9E6E51C9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7511473" cy="13124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tx2">
                    <a:satMod val="130000"/>
                  </a:schemeClr>
                </a:solidFill>
              </a:rPr>
              <a:t>Charakteristika hry</a:t>
            </a:r>
            <a:br>
              <a:rPr lang="cs-CZ" dirty="0">
                <a:solidFill>
                  <a:schemeClr val="tx2">
                    <a:satMod val="130000"/>
                  </a:schemeClr>
                </a:solidFill>
              </a:rPr>
            </a:b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FF7B44-32F2-40A9-A0D8-9411970F2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46" y="404664"/>
            <a:ext cx="7891462" cy="526732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Volejbal je sport hraný dvěma družstvy na hřišti, rozděleném sítí. Existují různé verze, přizpůsobené odlišným vnějším podmínkám tak, aby jejich rozmanitost umožnila účast každému.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Účelem hry je poslat míč přes síť na zem do pole soupeře a zabránit soupeřově snaze o totéž. Družstvo má právo na tři odbití (a to i po doteku bloku), aby vrátilo míč soupeři.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Míč je uveden do hry podáním: udeřen podávajícím přes síť k soupeři. Rozehra pokračuje tak dlouho, dokud se míč nedotkne hřiště, není „aut" nebo se družstvu nepodaří vrátit jej povoleným způsobem.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Ve volejbalu družstvo, které vyhraje rozehru, získává bod. Hráči tohoto družstva postoupí o jedno postavení ve směru pohybu hodinových ručiček (v případě, že podání měl soupeř).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3DBC1-94DA-42A4-87BE-F748F882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762"/>
            <a:ext cx="7511473" cy="13124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tx2">
                    <a:satMod val="130000"/>
                  </a:schemeClr>
                </a:solidFill>
              </a:rPr>
              <a:t>Základní volejbalová pravidla</a:t>
            </a:r>
            <a:br>
              <a:rPr lang="cs-CZ" dirty="0">
                <a:solidFill>
                  <a:schemeClr val="tx2">
                    <a:satMod val="130000"/>
                  </a:schemeClr>
                </a:solidFill>
              </a:rPr>
            </a:b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A95C9377-D737-49E4-9579-4548AF2A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92697"/>
            <a:ext cx="5472435" cy="555570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000" dirty="0"/>
              <a:t>Hřiště je obdélník o rozměrech 18x9 m obklopený volnou zónou, jež je na všech stranách minimálně 3 m široká.</a:t>
            </a:r>
          </a:p>
          <a:p>
            <a:pPr eaLnBrk="1" hangingPunct="1"/>
            <a:r>
              <a:rPr lang="cs-CZ" altLang="cs-CZ" sz="2000" dirty="0"/>
              <a:t>Zóny a prostory:</a:t>
            </a:r>
          </a:p>
          <a:p>
            <a:pPr lvl="1" eaLnBrk="1" hangingPunct="1"/>
            <a:r>
              <a:rPr lang="cs-CZ" altLang="cs-CZ" sz="2000" dirty="0"/>
              <a:t>přední zóna každého pole je vymezena osou střední čáry a útočnou čarou</a:t>
            </a:r>
          </a:p>
          <a:p>
            <a:pPr lvl="1" eaLnBrk="1" hangingPunct="1"/>
            <a:r>
              <a:rPr lang="cs-CZ" altLang="cs-CZ" sz="2000" dirty="0"/>
              <a:t>zóna podání je 9m široká plocha za koncovou čarou</a:t>
            </a:r>
          </a:p>
          <a:p>
            <a:pPr lvl="1" eaLnBrk="1" hangingPunct="1"/>
            <a:r>
              <a:rPr lang="cs-CZ" altLang="cs-CZ" sz="2000" dirty="0"/>
              <a:t>zóna střídání je vymezena prodloužením obou útočných čar až ke stolku zapisovatele</a:t>
            </a:r>
          </a:p>
          <a:p>
            <a:pPr eaLnBrk="1" hangingPunct="1"/>
            <a:r>
              <a:rPr lang="cs-CZ" altLang="cs-CZ" sz="2000" dirty="0"/>
              <a:t>Siř je umístěna svisle nad střední čarou a její horní okraj je ve výšce 2,43 m pro muže a 2,24m pro ženy.</a:t>
            </a:r>
          </a:p>
          <a:p>
            <a:pPr eaLnBrk="1" hangingPunct="1"/>
            <a:r>
              <a:rPr lang="cs-CZ" altLang="cs-CZ" sz="2000" dirty="0"/>
              <a:t>Míč musí být kulatý, z měkké nebo syntetické kůže. </a:t>
            </a:r>
            <a:endParaRPr lang="cs-CZ" alt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2F10ACDD-307D-49D2-AA60-3BEBBAFF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76375"/>
            <a:ext cx="2922587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18F1553-C0FC-4BDF-B6A9-3ADA506B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8727"/>
            <a:ext cx="7511473" cy="1312480"/>
          </a:xfrm>
        </p:spPr>
        <p:txBody>
          <a:bodyPr/>
          <a:lstStyle/>
          <a:p>
            <a:pPr>
              <a:defRPr/>
            </a:pPr>
            <a:r>
              <a:rPr lang="cs-CZ" dirty="0"/>
              <a:t>Volejbalové hřiště</a:t>
            </a:r>
          </a:p>
        </p:txBody>
      </p:sp>
      <p:pic>
        <p:nvPicPr>
          <p:cNvPr id="14338" name="Zástupný symbol pro obsah 3" descr="hřiště.png">
            <a:extLst>
              <a:ext uri="{FF2B5EF4-FFF2-40B4-BE49-F238E27FC236}">
                <a16:creationId xmlns:a16="http://schemas.microsoft.com/office/drawing/2014/main" id="{F3F36255-8B96-455F-8137-891C1B7FCE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980728"/>
            <a:ext cx="8568952" cy="584276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5D6E0-73F4-43D6-9CC8-1475675D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5859"/>
            <a:ext cx="7511473" cy="13124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Základní volejbalová pravidla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A40A409D-DED1-419E-9BC2-D82F982FF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908720"/>
            <a:ext cx="8754938" cy="5339680"/>
          </a:xfrm>
        </p:spPr>
        <p:txBody>
          <a:bodyPr/>
          <a:lstStyle/>
          <a:p>
            <a:pPr eaLnBrk="1" hangingPunct="1"/>
            <a:r>
              <a:rPr lang="cs-CZ" altLang="cs-CZ" sz="1800" dirty="0"/>
              <a:t>Družstvo se může skládat nejvýše z 14 hráčů, trenéra, asistenta trenéra, maséra a lékaře.</a:t>
            </a:r>
          </a:p>
          <a:p>
            <a:pPr eaLnBrk="1" hangingPunct="1"/>
            <a:r>
              <a:rPr lang="cs-CZ" altLang="cs-CZ" sz="1800" dirty="0"/>
              <a:t>Jak kapitán, tak i trenér družstva jsou odpovědni za chování a kázeň členů družstva.</a:t>
            </a:r>
          </a:p>
          <a:p>
            <a:pPr eaLnBrk="1" hangingPunct="1"/>
            <a:r>
              <a:rPr lang="cs-CZ" altLang="cs-CZ" sz="1800" dirty="0"/>
              <a:t>Trenér v průběhu utkání řídí hru svého družstva z místa vně hřiště. Určuje hráče základní sestavy, jejich náhradníky, vyžaduje oddechové časy, a dává pokyny. Před utkáním trenér zapíše jména a čísla svých hráčů v </a:t>
            </a:r>
            <a:r>
              <a:rPr lang="cs-CZ" altLang="cs-CZ" sz="1800" i="1" dirty="0"/>
              <a:t>zápisu </a:t>
            </a:r>
            <a:r>
              <a:rPr lang="cs-CZ" altLang="cs-CZ" sz="1800" dirty="0"/>
              <a:t>o utkání a potom je podepíše.</a:t>
            </a:r>
          </a:p>
          <a:p>
            <a:pPr eaLnBrk="1" hangingPunct="1"/>
            <a:r>
              <a:rPr lang="cs-CZ" altLang="cs-CZ" sz="1800" dirty="0"/>
              <a:t>Set vyhrává to družstvo, které jako první získalo 25 bodů s rozdílem nejméně 2 bodů. V případě nerozhodného stavu 24 :24 se ve hře pokračuje dokud není dosaženo dvoubodového rozdílu. 26 : 24; 27:25 a pod.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793BB-480F-479B-AFB6-8A4861D8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9700"/>
            <a:ext cx="7511473" cy="13124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Základní volejbalová pravidla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4B77123E-D13D-4697-8A28-AB0F2C444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078300" cy="497731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dirty="0"/>
              <a:t>V utkání vítězí družstvo, které vyhrálo 3 sety. V případě nerozhodného stavu 2 : 2 se rozhodující set (pátý) hraje do 15. bodu s rozdílem nejméně dvou bodů.</a:t>
            </a:r>
          </a:p>
          <a:p>
            <a:pPr eaLnBrk="1" hangingPunct="1"/>
            <a:r>
              <a:rPr lang="cs-CZ" altLang="cs-CZ" sz="1800" dirty="0"/>
              <a:t>Podání je uvedení míče do hry zadním pravým hráčem, který je v zóně podání.</a:t>
            </a:r>
          </a:p>
          <a:p>
            <a:pPr eaLnBrk="1" hangingPunct="1"/>
            <a:r>
              <a:rPr lang="cs-CZ" altLang="cs-CZ" sz="1800" dirty="0"/>
              <a:t>Všechny akce po kterých míč směřuje do pole soupeře, kromě podání a bloku, jsou považovány za útočné údery.</a:t>
            </a:r>
          </a:p>
          <a:p>
            <a:pPr eaLnBrk="1" hangingPunct="1"/>
            <a:r>
              <a:rPr lang="cs-CZ" altLang="cs-CZ" sz="1800" dirty="0"/>
              <a:t>Blokování je činnost hráčů v blízkosti sítě, jejímž účelem je zabránit přeletu míče od soupeře tím, že sáhnou výše, než je horní okraj sítě. Dokončit blok je dovoleno pouze hráčům přední řady.</a:t>
            </a:r>
          </a:p>
          <a:p>
            <a:pPr eaLnBrk="1" hangingPunct="1"/>
            <a:r>
              <a:rPr lang="cs-CZ" altLang="cs-CZ" sz="1800" dirty="0"/>
              <a:t> Všechny vyžádané oddechové časy trvají 30 sec.</a:t>
            </a:r>
          </a:p>
          <a:p>
            <a:pPr eaLnBrk="1" hangingPunct="1"/>
            <a:r>
              <a:rPr lang="cs-CZ" altLang="cs-CZ" sz="1800" dirty="0"/>
              <a:t>Každé družstvo má právo určit z 14 hráčů jednoho-dva specializované obranného hráče „libera"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Síť</Template>
  <TotalTime>556</TotalTime>
  <Words>1699</Words>
  <Application>Microsoft Office PowerPoint</Application>
  <PresentationFormat>Předvádění na obrazovce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2</vt:lpstr>
      <vt:lpstr>Síť</vt:lpstr>
      <vt:lpstr>Volejbal</vt:lpstr>
      <vt:lpstr>Vznik a vývoj volejbalu </vt:lpstr>
      <vt:lpstr>Volejbal v našich zemích </vt:lpstr>
      <vt:lpstr>Volejbalové organizace a první mezinárodní soutěže</vt:lpstr>
      <vt:lpstr>Charakteristika hry </vt:lpstr>
      <vt:lpstr>Základní volejbalová pravidla </vt:lpstr>
      <vt:lpstr>Volejbalové hřiště</vt:lpstr>
      <vt:lpstr>Základní volejbalová pravidla</vt:lpstr>
      <vt:lpstr>Základní volejbalová pravidla</vt:lpstr>
      <vt:lpstr>Herní činnost jednotlivce (HČJ) </vt:lpstr>
      <vt:lpstr>Technická stránka HČJ</vt:lpstr>
      <vt:lpstr>Herní činnosti jednotlivce</vt:lpstr>
      <vt:lpstr>Herní kombinace (HK) </vt:lpstr>
      <vt:lpstr>Herní kombinace (HK)</vt:lpstr>
      <vt:lpstr>Útočné herní činnosti jednotlivce  </vt:lpstr>
      <vt:lpstr>Herní systémy </vt:lpstr>
      <vt:lpstr>Funkce hráčů</vt:lpstr>
      <vt:lpstr>Nejčastější chyby ve hře</vt:lpstr>
      <vt:lpstr>Žlutý minivolejbal</vt:lpstr>
      <vt:lpstr>Oranžový minivolejbal</vt:lpstr>
      <vt:lpstr>Červený minivolejbal</vt:lpstr>
      <vt:lpstr>Zelený minivolejbal</vt:lpstr>
      <vt:lpstr>Modrý minivolejbal</vt:lpstr>
      <vt:lpstr>Hezký zbytek dne.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Volejbal</dc:title>
  <dc:creator>Hon</dc:creator>
  <cp:lastModifiedBy>Jan Charousek</cp:lastModifiedBy>
  <cp:revision>49</cp:revision>
  <dcterms:created xsi:type="dcterms:W3CDTF">2011-11-29T11:01:24Z</dcterms:created>
  <dcterms:modified xsi:type="dcterms:W3CDTF">2025-10-23T08:33:54Z</dcterms:modified>
</cp:coreProperties>
</file>