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85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6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AF882-AAC8-499A-92E4-B37A01230229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077F4-8251-42B6-902B-6A08F3778F3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53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29.11.2018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7BhxI1dfBk" TargetMode="External"/><Relationship Id="rId2" Type="http://schemas.openxmlformats.org/officeDocument/2006/relationships/hyperlink" Target="https://www.youtube.com/watch?v=mkpnjB-glYQ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smtClean="0">
                <a:effectLst/>
              </a:rPr>
              <a:t>PRŮVODCE CESTOVNÍHO RUCHU</a:t>
            </a:r>
            <a:endParaRPr lang="cs-CZ" sz="40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Náplň práce průvodce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Povinnosti průvodce lze dělit podle různých hledisek, např. časového:</a:t>
            </a:r>
          </a:p>
          <a:p>
            <a:pPr marL="907542" lvl="1" indent="-514350">
              <a:buAutoNum type="romanUcPeriod"/>
            </a:pPr>
            <a:r>
              <a:rPr lang="cs-CZ" dirty="0" smtClean="0"/>
              <a:t>průvodce při přípravě na zájezd,</a:t>
            </a:r>
          </a:p>
          <a:p>
            <a:pPr marL="907542" lvl="1" indent="-514350">
              <a:buAutoNum type="romanUcPeriod"/>
            </a:pPr>
            <a:r>
              <a:rPr lang="cs-CZ" dirty="0" smtClean="0"/>
              <a:t>průvodce během zájezdu,</a:t>
            </a:r>
          </a:p>
          <a:p>
            <a:pPr marL="907542" lvl="1" indent="-514350">
              <a:buAutoNum type="romanUcPeriod"/>
            </a:pPr>
            <a:r>
              <a:rPr lang="cs-CZ" dirty="0" smtClean="0"/>
              <a:t>průvodce po skončení zájezdu,</a:t>
            </a:r>
          </a:p>
          <a:p>
            <a:pPr marL="907542" lvl="1" indent="-514350">
              <a:buAutoNum type="romanUcPeriod"/>
            </a:pPr>
            <a:r>
              <a:rPr lang="cs-CZ" dirty="0" smtClean="0"/>
              <a:t>průvodce při mimořádných situacích v průběhu zájezdu.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 smtClean="0"/>
              <a:t>I. Povinnosti průvodce při přípravě na zájezd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/>
              <a:t>1) Přidělení zájezdu </a:t>
            </a:r>
            <a:r>
              <a:rPr lang="cs-CZ" dirty="0" smtClean="0"/>
              <a:t>– CK a průvodce uzavřou s časovým předstihem dohodu o zajištění průvodcovské činnosti na zájezd. Průvodce zná: druh zájezdu, termín, dobu trvání, počet účastníků, jmenný seznam, druh dopravy, trasu, rozsah služeb, závazný program.</a:t>
            </a:r>
          </a:p>
          <a:p>
            <a:pPr>
              <a:buNone/>
            </a:pPr>
            <a:r>
              <a:rPr lang="cs-CZ" b="1" dirty="0" smtClean="0"/>
              <a:t>2) Zpracování informačního minima </a:t>
            </a:r>
            <a:r>
              <a:rPr lang="cs-CZ" dirty="0" smtClean="0"/>
              <a:t>= informace, které jsou základem pro výklad průvodce. Musí brát v úvahu: stálost a věrohodnost informací, sledovat jejich aktualizaci.    </a:t>
            </a:r>
          </a:p>
          <a:p>
            <a:pPr>
              <a:buNone/>
            </a:pPr>
            <a:r>
              <a:rPr lang="cs-CZ" b="1" i="1" dirty="0" smtClean="0"/>
              <a:t>	Co byste použili jako zdroj informací?</a:t>
            </a:r>
          </a:p>
          <a:p>
            <a:pPr>
              <a:buNone/>
            </a:pPr>
            <a:r>
              <a:rPr lang="cs-CZ" i="1" dirty="0" smtClean="0"/>
              <a:t>	(Řešení: internet, noviny, časopisy, odborná literatura, cestovní kanceláře, informační centra, velvyslanectví, zpracovaná videa).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3) Topografická příprava </a:t>
            </a:r>
            <a:r>
              <a:rPr lang="cs-CZ" dirty="0" smtClean="0"/>
              <a:t>– smyslem je stanovení trasy, určení zajímavých míst na trase, vymezení pobytového místa. Trasu je třeba rozdělit na jednotlivé úseky, na trase určit atraktivní místa, stanovit dobu jízdy, počítat s technickými a hygienickými přestávkami, časovou rezervou. </a:t>
            </a:r>
          </a:p>
          <a:p>
            <a:pPr>
              <a:buNone/>
            </a:pPr>
            <a:r>
              <a:rPr lang="cs-CZ" b="1" dirty="0" smtClean="0"/>
              <a:t>4) Chronologická příprava </a:t>
            </a:r>
            <a:r>
              <a:rPr lang="cs-CZ" dirty="0" smtClean="0"/>
              <a:t>– zpracování přesného časového plánu zájezdu, výsledkem je </a:t>
            </a:r>
            <a:r>
              <a:rPr lang="cs-CZ" dirty="0" err="1" smtClean="0"/>
              <a:t>itinenář</a:t>
            </a:r>
            <a:r>
              <a:rPr lang="cs-CZ" dirty="0" smtClean="0"/>
              <a:t> (harmonogram) a pracovní deník průvodce.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/>
              <a:t>Ukázka záhlaví harmonogramu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95536" y="1916832"/>
          <a:ext cx="8229599" cy="2524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endParaRPr lang="cs-CZ" sz="1600" dirty="0" smtClean="0"/>
                    </a:p>
                    <a:p>
                      <a:pPr algn="ctr"/>
                      <a:r>
                        <a:rPr lang="cs-CZ" sz="1600" dirty="0" smtClean="0"/>
                        <a:t>Den</a:t>
                      </a:r>
                      <a:endParaRPr lang="cs-CZ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Vzdálenost v km</a:t>
                      </a:r>
                      <a:endParaRPr lang="cs-CZ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Průběžné km</a:t>
                      </a:r>
                      <a:endParaRPr lang="cs-CZ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Místo a program</a:t>
                      </a:r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Čas</a:t>
                      </a:r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cs-CZ" sz="1600" dirty="0" smtClean="0"/>
                    </a:p>
                    <a:p>
                      <a:pPr algn="ctr"/>
                      <a:r>
                        <a:rPr lang="cs-CZ" sz="1600" dirty="0" smtClean="0"/>
                        <a:t>Poznámka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příjezdu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odjezdu</a:t>
                      </a:r>
                      <a:endParaRPr lang="cs-CZ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5) Psychologická příprava </a:t>
            </a:r>
            <a:r>
              <a:rPr lang="cs-CZ" dirty="0" smtClean="0"/>
              <a:t>– zaměřena na účastníky zájezdu, dostatek informací o složení skupiny je předpokladem pro udržení autority průvodce a umožňuje případnou změnu programu dle zájmu účastníků. Pro úspěšné jednání průvodce s lidmi platí zásady:</a:t>
            </a:r>
          </a:p>
          <a:p>
            <a:pPr lvl="1"/>
            <a:r>
              <a:rPr lang="cs-CZ" dirty="0" smtClean="0"/>
              <a:t>zapamatovat si co nejdříve jména účastníků,</a:t>
            </a:r>
          </a:p>
          <a:p>
            <a:pPr lvl="1"/>
            <a:r>
              <a:rPr lang="cs-CZ" dirty="0" smtClean="0"/>
              <a:t>vyslovovat uznání a pochvalu, </a:t>
            </a:r>
          </a:p>
          <a:p>
            <a:pPr lvl="1"/>
            <a:r>
              <a:rPr lang="cs-CZ" dirty="0" smtClean="0"/>
              <a:t>povzbudit sebevědomí, důvěru, umět naslouchat,</a:t>
            </a:r>
          </a:p>
          <a:p>
            <a:pPr lvl="1"/>
            <a:r>
              <a:rPr lang="cs-CZ" dirty="0" smtClean="0"/>
              <a:t>předcházet konfliktům.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6) Zpracování výkladu </a:t>
            </a:r>
            <a:r>
              <a:rPr lang="cs-CZ" dirty="0" smtClean="0"/>
              <a:t>– výborně připravený slovní projev je základem úspěšného zájezdu. Požadavky na výklad lze členit z hlediska:</a:t>
            </a:r>
          </a:p>
          <a:p>
            <a:pPr lvl="1"/>
            <a:r>
              <a:rPr lang="cs-CZ" u="sng" dirty="0" smtClean="0"/>
              <a:t>formy výkladu</a:t>
            </a:r>
            <a:r>
              <a:rPr lang="cs-CZ" dirty="0" smtClean="0"/>
              <a:t>– jazykově správná, přesná terminologicky přesná, zřetelná, přehledná, srozumitelná, zábavná,</a:t>
            </a:r>
          </a:p>
          <a:p>
            <a:pPr lvl="1"/>
            <a:r>
              <a:rPr lang="cs-CZ" u="sng" dirty="0" smtClean="0"/>
              <a:t>obsahu výkladu </a:t>
            </a:r>
            <a:r>
              <a:rPr lang="cs-CZ" dirty="0" smtClean="0"/>
              <a:t>– pravdivý, poučný, pestrý, respektovat složení skupiny,</a:t>
            </a:r>
          </a:p>
          <a:p>
            <a:pPr lvl="1"/>
            <a:r>
              <a:rPr lang="cs-CZ" u="sng" dirty="0" smtClean="0"/>
              <a:t>způsobu výkladu </a:t>
            </a:r>
            <a:r>
              <a:rPr lang="cs-CZ" dirty="0" smtClean="0"/>
              <a:t>– přednáška, reportáž, prohlídka určitého místa nebo objektu, tlumočení.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7) </a:t>
            </a:r>
            <a:r>
              <a:rPr lang="cs-CZ" b="1" dirty="0" smtClean="0"/>
              <a:t>Převzetí zájezdu </a:t>
            </a:r>
            <a:r>
              <a:rPr lang="cs-CZ" dirty="0" smtClean="0"/>
              <a:t>– průvodce ve sjednaném termínu převezme od CK připravený zájezd:</a:t>
            </a:r>
          </a:p>
          <a:p>
            <a:pPr lvl="1"/>
            <a:r>
              <a:rPr lang="cs-CZ" b="1" dirty="0" smtClean="0"/>
              <a:t>Dokumenty</a:t>
            </a:r>
            <a:r>
              <a:rPr lang="cs-CZ" dirty="0" smtClean="0"/>
              <a:t> – seznam účastníků s nezbytnými údaji, doklady o povinném pojištění CK, pokyny určené účastníkům, potvrzené objednávky služeb, cestovní příkaz, dotazník spokojenosti, propagační materiály CK, podklady pro vyúčtování odměny, atd.</a:t>
            </a:r>
          </a:p>
          <a:p>
            <a:pPr lvl="1"/>
            <a:r>
              <a:rPr lang="cs-CZ" b="1" dirty="0" smtClean="0"/>
              <a:t>Ceniny a jiné hodnoty</a:t>
            </a:r>
            <a:r>
              <a:rPr lang="cs-CZ" dirty="0" smtClean="0"/>
              <a:t> – úvěrový list (voucher), dopravní ceniny (jízdenky, letenky), vstupenky, poukázky na stravování, atd.</a:t>
            </a:r>
          </a:p>
          <a:p>
            <a:pPr lvl="1"/>
            <a:r>
              <a:rPr lang="cs-CZ" b="1" dirty="0" smtClean="0"/>
              <a:t>Finanční hotovost </a:t>
            </a:r>
            <a:r>
              <a:rPr lang="cs-CZ" dirty="0" smtClean="0"/>
              <a:t>– záloha na mimořádné výdaje během zájezdu.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8) </a:t>
            </a:r>
            <a:r>
              <a:rPr lang="cs-CZ" b="1" dirty="0" smtClean="0"/>
              <a:t>Osobní vybavení průvodce </a:t>
            </a:r>
            <a:r>
              <a:rPr lang="cs-CZ" dirty="0" smtClean="0"/>
              <a:t>– vše, co odpovídá délce a charakteru zájezdu (např. zpracované materiály pro vedení zájezdu, psací potřeby, mapy, cestovní doklady, průkaz odborné způsobilosti, apod.). </a:t>
            </a:r>
          </a:p>
          <a:p>
            <a:pPr>
              <a:buNone/>
            </a:pPr>
            <a:r>
              <a:rPr lang="cs-CZ" dirty="0" smtClean="0"/>
              <a:t>	Průvodce reprezentuje sebe, CK  i Českou republiku.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Pokračování příště…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095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II. Povinnosti průvodce během zájezdu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Den před odjezdem zkontrolovat: platnost podmínek daného zájezdu, dobu odjezdu, počet a složení účastníků.</a:t>
            </a:r>
          </a:p>
          <a:p>
            <a:r>
              <a:rPr lang="cs-CZ" dirty="0" smtClean="0"/>
              <a:t>Povinnosti průvodce během přepravy účastníků zájezdu závisí na typu dopravního prostředku a na charakteru zájezdu.</a:t>
            </a:r>
          </a:p>
          <a:p>
            <a:pPr lvl="1"/>
            <a:r>
              <a:rPr lang="cs-CZ" u="sng" dirty="0" smtClean="0"/>
              <a:t>Před odjezdem</a:t>
            </a:r>
            <a:r>
              <a:rPr lang="cs-CZ" dirty="0" smtClean="0"/>
              <a:t> - označit dopravní prostředek logem CK, usměrňovat nástup účastníků, naložení zavazadel, provést kontrolu podle seznamu.</a:t>
            </a:r>
          </a:p>
          <a:p>
            <a:pPr lvl="1"/>
            <a:r>
              <a:rPr lang="cs-CZ" u="sng" dirty="0" smtClean="0"/>
              <a:t>Během jízdy </a:t>
            </a:r>
            <a:r>
              <a:rPr lang="cs-CZ" dirty="0" smtClean="0"/>
              <a:t>– podává výklad podle možností.</a:t>
            </a:r>
          </a:p>
          <a:p>
            <a:pPr lvl="1"/>
            <a:r>
              <a:rPr lang="cs-CZ" u="sng" dirty="0" smtClean="0"/>
              <a:t>Po ukončení cesty </a:t>
            </a:r>
            <a:r>
              <a:rPr lang="cs-CZ" dirty="0" smtClean="0"/>
              <a:t>– rozloučení s účastníky, případně upozornění na další program.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Charakteristika průvodce CR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Měřítkem hodnocení standardu služeb CR </a:t>
            </a:r>
            <a:r>
              <a:rPr lang="cs-CZ" dirty="0" smtClean="0"/>
              <a:t>je nejen rozsah a kvalita, čistota a celkový vzhled prostředí, ve kterém se služby poskytují, ale i vystupování a chování pracovního personálu, jeho </a:t>
            </a:r>
            <a:r>
              <a:rPr lang="cs-CZ" b="1" dirty="0" smtClean="0"/>
              <a:t>odbornost, zručnost, pohotovost, jazykové schopnosti, morálně-volní vlastnosti, atd.</a:t>
            </a:r>
          </a:p>
          <a:p>
            <a:r>
              <a:rPr lang="cs-CZ" dirty="0" smtClean="0"/>
              <a:t>Mezi základní vlastnosti a schopnosti průvodce CR patří dobře vyvinutý smysl pro orientaci v terénu i ve městě, výborná paměť, schopnost vnímat místní souvislosti, zájem o místopis a práci s mapou, záliba v cestování, jazykové a řečnické nadání, chuť pracovat s lidmi.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/>
              <a:t>III. Povinnosti průvodce po skončení zájezdu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cs-CZ" b="1" dirty="0" smtClean="0"/>
              <a:t>Vypracování písemné zprávy </a:t>
            </a:r>
            <a:r>
              <a:rPr lang="cs-CZ" dirty="0" smtClean="0"/>
              <a:t>– identifikační údaje o zájezdu, rozsah a kvalita poskytovaných služeb, charakteristika doplňkových služeb, závady u čerpaných služeb a jejich řešení, důvody nečerpání objednaných služeb, mimořádné situace, doporučení k budoucím změnám (trasa, služby, časový harmonogram), informace o počasí během zájezdu.</a:t>
            </a:r>
          </a:p>
          <a:p>
            <a:r>
              <a:rPr lang="cs-CZ" b="1" dirty="0" smtClean="0"/>
              <a:t>Vyúčtování mimořádných výdajů </a:t>
            </a:r>
            <a:r>
              <a:rPr lang="cs-CZ" dirty="0" smtClean="0"/>
              <a:t>– všechny položky musí být doloženy řádnými doklady.</a:t>
            </a:r>
          </a:p>
          <a:p>
            <a:r>
              <a:rPr lang="cs-CZ" b="1" dirty="0" smtClean="0"/>
              <a:t>Vyúčtování průvodcovské odměny.</a:t>
            </a:r>
          </a:p>
          <a:p>
            <a:r>
              <a:rPr lang="cs-CZ" b="1" dirty="0" smtClean="0"/>
              <a:t>Vyúčtování cestovních náhrad.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smtClean="0"/>
              <a:t>IV. Povinnosti průvodce při mimořádných situacích v průběhu zájezdu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Zdrojem mimořádných situací mohou být sami účastníci zájezdu, dodavatelé služeb, cestovní kancelář, vnější vlivy (počasí, náhody), onemocnění a úraz nebo úmrtí účastníka, špatná připravenost průvodce.</a:t>
            </a:r>
          </a:p>
          <a:p>
            <a:r>
              <a:rPr lang="cs-CZ" dirty="0" smtClean="0"/>
              <a:t>Při řešení nastalé situace musí průvodce postupovat rozhodně, rychle, spolupracovat s ostatními subjekty (policie, CK,…).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b="1" dirty="0" smtClean="0"/>
              <a:t>Přehled nejběžnějších mimořádných událostí  v CR</a:t>
            </a:r>
          </a:p>
          <a:p>
            <a:pPr lvl="0">
              <a:buNone/>
            </a:pPr>
            <a:endParaRPr lang="cs-CZ" dirty="0" smtClean="0"/>
          </a:p>
          <a:p>
            <a:pPr lvl="0"/>
            <a:r>
              <a:rPr lang="cs-CZ" dirty="0" smtClean="0"/>
              <a:t>Porucha automobilu v zahraničí.</a:t>
            </a:r>
          </a:p>
          <a:p>
            <a:pPr lvl="0"/>
            <a:r>
              <a:rPr lang="cs-CZ" dirty="0" smtClean="0"/>
              <a:t>Úraz na horské túře.</a:t>
            </a:r>
          </a:p>
          <a:p>
            <a:pPr lvl="0"/>
            <a:r>
              <a:rPr lang="cs-CZ" dirty="0" smtClean="0"/>
              <a:t>Ztráta kabelky a cestovního dokladu.</a:t>
            </a:r>
          </a:p>
          <a:p>
            <a:pPr lvl="0"/>
            <a:r>
              <a:rPr lang="cs-CZ" dirty="0" smtClean="0"/>
              <a:t>Chybí 5 vstupenek na divadelní představení.</a:t>
            </a:r>
          </a:p>
          <a:p>
            <a:pPr lvl="0"/>
            <a:r>
              <a:rPr lang="cs-CZ" dirty="0" smtClean="0"/>
              <a:t>Ke zpáteční cestě autokarového zájezdu se nedostavil starší manželský pár.</a:t>
            </a:r>
          </a:p>
          <a:p>
            <a:pPr lvl="0"/>
            <a:r>
              <a:rPr lang="cs-CZ" dirty="0" smtClean="0"/>
              <a:t>Opakovaná nekázeň v autokaru.</a:t>
            </a:r>
          </a:p>
          <a:p>
            <a:pPr lvl="0"/>
            <a:r>
              <a:rPr lang="cs-CZ" dirty="0" smtClean="0"/>
              <a:t>Hosté poškodili zařízení pokoje.</a:t>
            </a:r>
          </a:p>
          <a:p>
            <a:pPr lvl="0"/>
            <a:r>
              <a:rPr lang="cs-CZ" dirty="0" smtClean="0"/>
              <a:t>Odvoz zraněného do místa bydliště.</a:t>
            </a:r>
          </a:p>
          <a:p>
            <a:pPr lvl="0"/>
            <a:r>
              <a:rPr lang="cs-CZ" dirty="0" smtClean="0"/>
              <a:t>Ztráta peněženky účastníka zájezdu.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/>
          </a:bodyPr>
          <a:lstStyle/>
          <a:p>
            <a:pPr lvl="0"/>
            <a:r>
              <a:rPr lang="cs-CZ" sz="2800" dirty="0" smtClean="0"/>
              <a:t>Lanová dráha z důvodu plánované technické kontroly mimo provoz.</a:t>
            </a:r>
          </a:p>
          <a:p>
            <a:pPr lvl="0"/>
            <a:r>
              <a:rPr lang="cs-CZ" sz="2800" dirty="0" smtClean="0"/>
              <a:t>Krádež studenta v zahraničí.</a:t>
            </a:r>
          </a:p>
          <a:p>
            <a:pPr lvl="0"/>
            <a:r>
              <a:rPr lang="cs-CZ" sz="2800" dirty="0" smtClean="0"/>
              <a:t>Úmrtí studenta na školním výletě.</a:t>
            </a:r>
          </a:p>
          <a:p>
            <a:pPr lvl="0"/>
            <a:r>
              <a:rPr lang="cs-CZ" sz="2800" dirty="0" smtClean="0"/>
              <a:t>Ztráta lyží při železniční přepravě.</a:t>
            </a:r>
          </a:p>
          <a:p>
            <a:pPr lvl="0"/>
            <a:r>
              <a:rPr lang="cs-CZ" sz="2800" dirty="0" smtClean="0"/>
              <a:t>Památky, které účastníci měli navštívit, jsou uzavřeny.</a:t>
            </a:r>
          </a:p>
          <a:p>
            <a:pPr lvl="0"/>
            <a:r>
              <a:rPr lang="cs-CZ" sz="2800" dirty="0" smtClean="0"/>
              <a:t>Nekvalitní strava ve stravovacím zařízení.</a:t>
            </a:r>
          </a:p>
          <a:p>
            <a:pPr lvl="0"/>
            <a:r>
              <a:rPr lang="cs-CZ" sz="2800" dirty="0" smtClean="0"/>
              <a:t>Prohlídka města nepovolaným průvodcem.</a:t>
            </a:r>
          </a:p>
          <a:p>
            <a:pPr lvl="0"/>
            <a:r>
              <a:rPr lang="cs-CZ" sz="2800" dirty="0" smtClean="0"/>
              <a:t>Porucha autobusu zimního zájezdu.</a:t>
            </a:r>
          </a:p>
          <a:p>
            <a:pPr lvl="0"/>
            <a:r>
              <a:rPr lang="cs-CZ" sz="2800" dirty="0" smtClean="0"/>
              <a:t>Nouzové ubytování v nepříznivém počasí.</a:t>
            </a:r>
          </a:p>
          <a:p>
            <a:pPr lvl="0"/>
            <a:r>
              <a:rPr lang="cs-CZ" sz="2800" dirty="0" smtClean="0"/>
              <a:t>Podvody personálu na lyžařském kurzu.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/>
          </a:bodyPr>
          <a:lstStyle/>
          <a:p>
            <a:pPr lvl="0"/>
            <a:r>
              <a:rPr lang="cs-CZ" dirty="0" smtClean="0"/>
              <a:t>Přiletěl menší počet turistů.</a:t>
            </a:r>
          </a:p>
          <a:p>
            <a:pPr lvl="0"/>
            <a:r>
              <a:rPr lang="cs-CZ" dirty="0" smtClean="0"/>
              <a:t>Dodatečný zájem turistů o účast na fakultativním výletu.</a:t>
            </a:r>
          </a:p>
          <a:p>
            <a:pPr lvl="0"/>
            <a:r>
              <a:rPr lang="cs-CZ" dirty="0" smtClean="0"/>
              <a:t>Účastníci se nechtějí zúčastnit folklórního představení.</a:t>
            </a:r>
          </a:p>
          <a:p>
            <a:pPr lvl="0"/>
            <a:r>
              <a:rPr lang="cs-CZ" dirty="0" smtClean="0"/>
              <a:t>Poškozený a vykradený autokar na zájezdu.</a:t>
            </a:r>
          </a:p>
          <a:p>
            <a:pPr lvl="0"/>
            <a:r>
              <a:rPr lang="cs-CZ" dirty="0" smtClean="0"/>
              <a:t>Účastnice zájezdu nemohla z důvodu nemoci na zájezd odjet.</a:t>
            </a:r>
          </a:p>
          <a:p>
            <a:pPr lvl="0"/>
            <a:r>
              <a:rPr lang="cs-CZ" dirty="0" smtClean="0"/>
              <a:t>Neplánované ubytování účastníků do jiných pokojů hotelu.</a:t>
            </a:r>
          </a:p>
          <a:p>
            <a:pPr lvl="0"/>
            <a:r>
              <a:rPr lang="cs-CZ" dirty="0" smtClean="0"/>
              <a:t>Onemocnění účastníka na pobytovém zájezdu.</a:t>
            </a:r>
          </a:p>
          <a:p>
            <a:pPr lvl="0"/>
            <a:r>
              <a:rPr lang="cs-CZ" dirty="0" smtClean="0"/>
              <a:t>Poškození a ztráta zavazadla při leteckém zájezdu.</a:t>
            </a:r>
          </a:p>
          <a:p>
            <a:pPr lvl="0"/>
            <a:r>
              <a:rPr lang="cs-CZ" dirty="0" smtClean="0"/>
              <a:t>Nedostavení se účastníka k plánovanému odjezdu autokaru.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Neoprávněné stravování řidiče.</a:t>
            </a:r>
          </a:p>
          <a:p>
            <a:pPr lvl="0"/>
            <a:r>
              <a:rPr lang="cs-CZ" dirty="0" smtClean="0"/>
              <a:t>Onemocnění dítěte uprostřed přepravy.</a:t>
            </a:r>
          </a:p>
          <a:p>
            <a:pPr lvl="0"/>
            <a:r>
              <a:rPr lang="cs-CZ" dirty="0" smtClean="0"/>
              <a:t>Neočekávaně obsazená koliba jinými účastníky.</a:t>
            </a:r>
          </a:p>
          <a:p>
            <a:pPr lvl="0"/>
            <a:r>
              <a:rPr lang="cs-CZ" dirty="0" smtClean="0"/>
              <a:t>Nesprávné účtování stravování.</a:t>
            </a:r>
          </a:p>
          <a:p>
            <a:pPr lvl="0"/>
            <a:r>
              <a:rPr lang="cs-CZ" dirty="0" smtClean="0"/>
              <a:t>Zdravotní zastávky autobusů a jejich dodržování.</a:t>
            </a:r>
          </a:p>
          <a:p>
            <a:pPr lvl="0"/>
            <a:r>
              <a:rPr lang="cs-CZ" dirty="0" smtClean="0"/>
              <a:t>Z horského pěšího výletu se nevrátil jeden účastník.</a:t>
            </a:r>
          </a:p>
          <a:p>
            <a:pPr lvl="0"/>
            <a:r>
              <a:rPr lang="cs-CZ" dirty="0" smtClean="0"/>
              <a:t>Nedodržení odpočinku řidiče autokaru.</a:t>
            </a:r>
          </a:p>
          <a:p>
            <a:pPr lvl="0"/>
            <a:r>
              <a:rPr lang="cs-CZ" dirty="0" smtClean="0"/>
              <a:t>Dostavil se menší počet účastníků k zájezdu.</a:t>
            </a:r>
          </a:p>
          <a:p>
            <a:pPr lvl="0"/>
            <a:r>
              <a:rPr lang="cs-CZ" dirty="0" smtClean="0"/>
              <a:t>Srdeční slabost na horské túře.</a:t>
            </a:r>
          </a:p>
          <a:p>
            <a:pPr lvl="0"/>
            <a:r>
              <a:rPr lang="cs-CZ" dirty="0" smtClean="0"/>
              <a:t>Nedbalost personálu ubytovacího zařízení.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lvl="0"/>
            <a:r>
              <a:rPr lang="cs-CZ" dirty="0" smtClean="0"/>
              <a:t>Opilí a neukáznění účastníci přepravy.</a:t>
            </a:r>
          </a:p>
          <a:p>
            <a:pPr lvl="0"/>
            <a:r>
              <a:rPr lang="cs-CZ" dirty="0" smtClean="0"/>
              <a:t>Dožadování se změny programu zájezdu.</a:t>
            </a:r>
          </a:p>
          <a:p>
            <a:pPr lvl="0"/>
            <a:r>
              <a:rPr lang="cs-CZ" dirty="0" smtClean="0"/>
              <a:t>Neopravitelná porucha autokaru.</a:t>
            </a:r>
          </a:p>
          <a:p>
            <a:pPr lvl="0"/>
            <a:r>
              <a:rPr lang="cs-CZ" dirty="0" smtClean="0"/>
              <a:t>Účastníci se dožadují prodloužení akce.</a:t>
            </a:r>
          </a:p>
          <a:p>
            <a:pPr lvl="0"/>
            <a:r>
              <a:rPr lang="cs-CZ" dirty="0" smtClean="0"/>
              <a:t>Úraz lyžařské instruktorky.</a:t>
            </a:r>
          </a:p>
          <a:p>
            <a:pPr lvl="0"/>
            <a:r>
              <a:rPr lang="cs-CZ" sz="2400" dirty="0" smtClean="0"/>
              <a:t>Porucha zahraničního autokaru.</a:t>
            </a:r>
          </a:p>
          <a:p>
            <a:pPr lvl="0"/>
            <a:r>
              <a:rPr lang="cs-CZ" sz="2400" dirty="0" smtClean="0"/>
              <a:t>Srdeční kolaps a úmrtí v zahraničí.</a:t>
            </a:r>
          </a:p>
          <a:p>
            <a:pPr lvl="0"/>
            <a:r>
              <a:rPr lang="cs-CZ" sz="2400" dirty="0" smtClean="0"/>
              <a:t>Náhradní program pro manželky účastníků odborné přednášky.</a:t>
            </a:r>
          </a:p>
          <a:p>
            <a:pPr lvl="0"/>
            <a:r>
              <a:rPr lang="cs-CZ" sz="2400" dirty="0" smtClean="0"/>
              <a:t>Nesouhlas účastníků s druhem stravy.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Společenský protokol průvodce CR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Obsahem jsou pravidla, zásady a formy jeho chování v různých situacích jak ve vztahu k účastníkům CR, tak i k pracovníkům cestovních kanceláří, pracovníkům poskytujícím ubytovací, stravovací a ostatní služby.</a:t>
            </a:r>
          </a:p>
          <a:p>
            <a:r>
              <a:rPr lang="cs-CZ" b="1" dirty="0" smtClean="0"/>
              <a:t>Všeobecné normy a zásady společenského chování:</a:t>
            </a:r>
          </a:p>
          <a:p>
            <a:pPr lvl="1"/>
            <a:r>
              <a:rPr lang="cs-CZ" dirty="0" smtClean="0"/>
              <a:t>přirozenost v chování,</a:t>
            </a:r>
          </a:p>
          <a:p>
            <a:pPr lvl="1"/>
            <a:r>
              <a:rPr lang="cs-CZ" dirty="0" smtClean="0"/>
              <a:t>společenský takt,</a:t>
            </a:r>
          </a:p>
          <a:p>
            <a:pPr lvl="1"/>
            <a:r>
              <a:rPr lang="cs-CZ" dirty="0" smtClean="0"/>
              <a:t>základní pravidla týkající se společenského postavení jednotlivých osob,</a:t>
            </a:r>
          </a:p>
          <a:p>
            <a:pPr lvl="1"/>
            <a:r>
              <a:rPr lang="cs-CZ" dirty="0" smtClean="0"/>
              <a:t>důležitost prvního dojmu,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/>
          <a:lstStyle/>
          <a:p>
            <a:pPr lvl="1"/>
            <a:r>
              <a:rPr lang="cs-CZ" dirty="0" smtClean="0"/>
              <a:t>držení těla,</a:t>
            </a:r>
          </a:p>
          <a:p>
            <a:pPr lvl="1"/>
            <a:r>
              <a:rPr lang="cs-CZ" dirty="0" smtClean="0"/>
              <a:t>výraz tváře,</a:t>
            </a:r>
          </a:p>
          <a:p>
            <a:pPr lvl="1"/>
            <a:r>
              <a:rPr lang="cs-CZ" dirty="0" smtClean="0"/>
              <a:t>hlas,</a:t>
            </a:r>
          </a:p>
          <a:p>
            <a:pPr lvl="1"/>
            <a:r>
              <a:rPr lang="cs-CZ" dirty="0" smtClean="0"/>
              <a:t>pozdrav,</a:t>
            </a:r>
          </a:p>
          <a:p>
            <a:pPr lvl="1"/>
            <a:r>
              <a:rPr lang="cs-CZ" dirty="0" smtClean="0"/>
              <a:t>oslovování a titulování,</a:t>
            </a:r>
          </a:p>
          <a:p>
            <a:pPr lvl="1"/>
            <a:r>
              <a:rPr lang="cs-CZ" dirty="0" smtClean="0"/>
              <a:t>představování,</a:t>
            </a:r>
          </a:p>
          <a:p>
            <a:pPr lvl="1"/>
            <a:r>
              <a:rPr lang="cs-CZ" dirty="0" smtClean="0"/>
              <a:t>telefonování,</a:t>
            </a:r>
          </a:p>
          <a:p>
            <a:pPr lvl="1"/>
            <a:r>
              <a:rPr lang="cs-CZ" dirty="0" smtClean="0"/>
              <a:t>všeobecné zásady stolování.</a:t>
            </a:r>
            <a:endParaRPr lang="cs-CZ" dirty="0"/>
          </a:p>
          <a:p>
            <a:pPr lvl="1"/>
            <a:r>
              <a:rPr lang="cs-CZ" b="1" dirty="0" smtClean="0"/>
              <a:t>Průvodcovské zkoušky: </a:t>
            </a:r>
          </a:p>
          <a:p>
            <a:pPr lvl="1"/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www.youtube.com/watch?v=mkpnjB-glYQ</a:t>
            </a:r>
            <a:endParaRPr lang="cs-CZ" dirty="0" smtClean="0"/>
          </a:p>
          <a:p>
            <a:pPr lvl="1"/>
            <a:r>
              <a:rPr lang="cs-CZ" b="1" dirty="0" smtClean="0"/>
              <a:t>Průvodce z jiného soudku:</a:t>
            </a:r>
          </a:p>
          <a:p>
            <a:pPr lvl="1"/>
            <a:r>
              <a:rPr lang="cs-CZ" dirty="0">
                <a:hlinkClick r:id="rId3"/>
              </a:rPr>
              <a:t>https://www.youtube.com/watch?v=67BhxI1dfBk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Hezký den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68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cs-CZ" dirty="0" smtClean="0"/>
              <a:t>Další požadavky pro výkon práce průvodce: dobrý zdravotní stav, bezúhonnost, všeobecná vzdělanost, pracovní svědomitost, spolehlivost, poctivost v manipulaci se svěřenými hodnotami, administrativně-organizační zdatnost, schopnost pracovat s lidmi a působit na ně, jazyková způsobilost.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Význam průvodcovské činnosti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r>
              <a:rPr lang="cs-CZ" dirty="0" smtClean="0"/>
              <a:t>Průvodcovská služba je činností, kterou nelze nahradit žádnými technickými prostředky ani jinými pomůckami.</a:t>
            </a:r>
            <a:endParaRPr lang="cs-CZ" b="1" dirty="0" smtClean="0"/>
          </a:p>
          <a:p>
            <a:r>
              <a:rPr lang="cs-CZ" b="1" dirty="0" smtClean="0"/>
              <a:t>Průvodce CR vstupuje při své činnosti do řady rolí:</a:t>
            </a:r>
          </a:p>
          <a:p>
            <a:pPr>
              <a:buNone/>
            </a:pPr>
            <a:r>
              <a:rPr lang="cs-CZ" dirty="0" smtClean="0"/>
              <a:t>	a) </a:t>
            </a:r>
            <a:r>
              <a:rPr lang="cs-CZ" b="1" dirty="0" smtClean="0"/>
              <a:t>je prostředníkem </a:t>
            </a:r>
            <a:r>
              <a:rPr lang="cs-CZ" dirty="0" smtClean="0"/>
              <a:t>mezi účastníky zájezdu a 	cestovní kanceláří, reprezentuje ji,</a:t>
            </a:r>
          </a:p>
          <a:p>
            <a:pPr>
              <a:buNone/>
            </a:pPr>
            <a:r>
              <a:rPr lang="cs-CZ" dirty="0" smtClean="0"/>
              <a:t>	b) </a:t>
            </a:r>
            <a:r>
              <a:rPr lang="cs-CZ" b="1" dirty="0" smtClean="0"/>
              <a:t>poskytuje informace </a:t>
            </a:r>
            <a:r>
              <a:rPr lang="cs-CZ" dirty="0" smtClean="0"/>
              <a:t>o průběhu zájezdu (trasa, 	přestávky), o důležitých předpisech (zdravotních), 	podává výklad o navštívené památce, oblasti, 	zemi,…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c) </a:t>
            </a:r>
            <a:r>
              <a:rPr lang="cs-CZ" b="1" dirty="0" smtClean="0"/>
              <a:t>řeší mimořádné situace </a:t>
            </a:r>
            <a:r>
              <a:rPr lang="cs-CZ" dirty="0" smtClean="0"/>
              <a:t>během zájezdu (ztráta 	osobních dokladů, úraz, onemocnění, 	nedochvilnost turistů, úmrtí,…</a:t>
            </a:r>
          </a:p>
          <a:p>
            <a:pPr>
              <a:buNone/>
            </a:pPr>
            <a:r>
              <a:rPr lang="cs-CZ" dirty="0" smtClean="0"/>
              <a:t>	d) </a:t>
            </a:r>
            <a:r>
              <a:rPr lang="cs-CZ" b="1" dirty="0" smtClean="0"/>
              <a:t>je společníkem, </a:t>
            </a:r>
            <a:r>
              <a:rPr lang="cs-CZ" dirty="0" smtClean="0"/>
              <a:t>je v neustálém kontaktu s lidmi, 	zároveň musí být autoritou (usměrňuje kolektiv, 	předchází konfliktům,…)</a:t>
            </a:r>
          </a:p>
          <a:p>
            <a:pPr>
              <a:buNone/>
            </a:pPr>
            <a:r>
              <a:rPr lang="cs-CZ" dirty="0" smtClean="0"/>
              <a:t>	e) </a:t>
            </a:r>
            <a:r>
              <a:rPr lang="cs-CZ" b="1" dirty="0" smtClean="0"/>
              <a:t>kontroluje</a:t>
            </a:r>
            <a:r>
              <a:rPr lang="cs-CZ" dirty="0" smtClean="0"/>
              <a:t> plnění závazného programu, počet 	účastníků, kvalitu poskytovaných služeb od 	dodavatelů, řeší případné závady,…</a:t>
            </a:r>
          </a:p>
          <a:p>
            <a:pPr>
              <a:buNone/>
            </a:pPr>
            <a:r>
              <a:rPr lang="cs-CZ" dirty="0" smtClean="0"/>
              <a:t>	f) </a:t>
            </a:r>
            <a:r>
              <a:rPr lang="cs-CZ" b="1" dirty="0" smtClean="0"/>
              <a:t>snaží se </a:t>
            </a:r>
            <a:r>
              <a:rPr lang="cs-CZ" dirty="0" smtClean="0"/>
              <a:t>odvádět kvalitní práci, minimalizovat 	náklady a rizika,…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Typy průvodců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Průvodce CR je osoba, která doprovází skupinu osob, obstarává základní informace pro hladký průběh cesty, poskytuje odborný výklad, zajišťuje dodržování itineráře (harmonogramu) zájezdu.</a:t>
            </a:r>
          </a:p>
          <a:p>
            <a:r>
              <a:rPr lang="cs-CZ" b="1" dirty="0" smtClean="0"/>
              <a:t>Průvodce podle hlavní pracovní náplně dělíme:</a:t>
            </a:r>
          </a:p>
          <a:p>
            <a:r>
              <a:rPr lang="cs-CZ" b="1" dirty="0" smtClean="0"/>
              <a:t>Vedoucí zájezdu </a:t>
            </a:r>
            <a:r>
              <a:rPr lang="cs-CZ" dirty="0" smtClean="0"/>
              <a:t>– je zástupcem CK, stará se o průběh zájezdu podle stanoveného programu, kontroluje kvalitu a množství sjednaných služeb, poskytuje základní informace.</a:t>
            </a:r>
          </a:p>
          <a:p>
            <a:r>
              <a:rPr lang="cs-CZ" b="1" dirty="0" smtClean="0"/>
              <a:t>Průvodce zájezdu </a:t>
            </a:r>
            <a:r>
              <a:rPr lang="cs-CZ" dirty="0" smtClean="0"/>
              <a:t>– provádí doprovodné služby, zejména u pobytového zájezdu pouze během dopravy skupiny do místa pobytu (případně organizuje ubytování), poté přebírá skupinu, která se vrací.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cs-CZ" b="1" dirty="0" smtClean="0"/>
              <a:t>Turistický průvodce </a:t>
            </a:r>
            <a:r>
              <a:rPr lang="cs-CZ" dirty="0" smtClean="0"/>
              <a:t>– podává odborný výklad z oblasti kultury, historie, přírody.</a:t>
            </a:r>
          </a:p>
          <a:p>
            <a:r>
              <a:rPr lang="cs-CZ" b="1" dirty="0" smtClean="0"/>
              <a:t>Pobytový delegát </a:t>
            </a:r>
            <a:r>
              <a:rPr lang="cs-CZ" dirty="0" smtClean="0"/>
              <a:t>– dlouhodobě působí v pobytovém místě jako vedoucí zájezdu.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Specializovaný průvodce </a:t>
            </a:r>
            <a:r>
              <a:rPr lang="cs-CZ" dirty="0" smtClean="0"/>
              <a:t>– tematicky nebo místně vyškolený pro určitou oblast aktivit:</a:t>
            </a:r>
          </a:p>
          <a:p>
            <a:pPr lvl="1"/>
            <a:r>
              <a:rPr lang="cs-CZ" b="1" dirty="0" smtClean="0"/>
              <a:t>horský vůdce </a:t>
            </a:r>
            <a:r>
              <a:rPr lang="cs-CZ" dirty="0" smtClean="0"/>
              <a:t>– provádí účastníky v horských a vysokohorských oblastech, dělí se na letní a zimní. Zajišťuje maximální bezpečnost klientů, on i účastníci musí být dobře pojištěni,</a:t>
            </a:r>
          </a:p>
          <a:p>
            <a:pPr lvl="1"/>
            <a:r>
              <a:rPr lang="cs-CZ" b="1" dirty="0" smtClean="0"/>
              <a:t>horský průvodce </a:t>
            </a:r>
            <a:r>
              <a:rPr lang="cs-CZ" dirty="0" smtClean="0"/>
              <a:t>– vykonává činnosti jako horský vůdce, ale bez jeho míry odpovědnosti a nutnosti pojištění, </a:t>
            </a:r>
          </a:p>
          <a:p>
            <a:pPr lvl="1"/>
            <a:r>
              <a:rPr lang="cs-CZ" b="1" dirty="0" smtClean="0"/>
              <a:t>sportovní instruktor </a:t>
            </a:r>
            <a:r>
              <a:rPr lang="cs-CZ" dirty="0" smtClean="0"/>
              <a:t>– trénuje specifické typy sportů, pro které má odpovídající kvalifikaci,</a:t>
            </a:r>
          </a:p>
          <a:p>
            <a:pPr lvl="1"/>
            <a:r>
              <a:rPr lang="cs-CZ" b="1" dirty="0" smtClean="0"/>
              <a:t>odborný průvodce </a:t>
            </a:r>
            <a:r>
              <a:rPr lang="cs-CZ" dirty="0" smtClean="0"/>
              <a:t>– hrady, zámky, muzea, galerie,…</a:t>
            </a:r>
          </a:p>
          <a:p>
            <a:pPr lvl="1"/>
            <a:r>
              <a:rPr lang="cs-CZ" b="1" dirty="0" smtClean="0"/>
              <a:t>animátor </a:t>
            </a:r>
            <a:r>
              <a:rPr lang="cs-CZ" dirty="0" smtClean="0"/>
              <a:t> - plánuje a organizuje aktivity pro využití volného času klientů.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Povinnosti průvodců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Vyplývají z jeho hlavní úlohy = zajistit ve spolupráci s dodavateli služeb a účastníky zájezdu plnění závazného programu zájezdu.</a:t>
            </a:r>
          </a:p>
          <a:p>
            <a:r>
              <a:rPr lang="cs-CZ" b="1" dirty="0" smtClean="0"/>
              <a:t>Průvodce je povinen:</a:t>
            </a:r>
          </a:p>
          <a:p>
            <a:pPr lvl="1"/>
            <a:r>
              <a:rPr lang="cs-CZ" dirty="0" smtClean="0"/>
              <a:t>chránit životy účastníků zájezdu,</a:t>
            </a:r>
          </a:p>
          <a:p>
            <a:pPr lvl="1"/>
            <a:r>
              <a:rPr lang="cs-CZ" dirty="0" smtClean="0"/>
              <a:t>chránit zdraví účastníků zájezdu,</a:t>
            </a:r>
          </a:p>
          <a:p>
            <a:pPr lvl="1"/>
            <a:r>
              <a:rPr lang="cs-CZ" dirty="0" smtClean="0"/>
              <a:t>chránit majetek účastníků zájezdu,</a:t>
            </a:r>
          </a:p>
          <a:p>
            <a:pPr lvl="1"/>
            <a:r>
              <a:rPr lang="cs-CZ" dirty="0" smtClean="0"/>
              <a:t>zajistit dodržení závazného programu,</a:t>
            </a:r>
          </a:p>
          <a:p>
            <a:pPr lvl="1"/>
            <a:r>
              <a:rPr lang="cs-CZ" dirty="0" smtClean="0"/>
              <a:t>respektovat zájmy zúčastněných osob,</a:t>
            </a:r>
          </a:p>
          <a:p>
            <a:pPr lvl="1"/>
            <a:r>
              <a:rPr lang="cs-CZ" dirty="0" smtClean="0"/>
              <a:t>vyhovět podle možností individuálním požadavkům účastníka.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292</TotalTime>
  <Words>1355</Words>
  <Application>Microsoft Office PowerPoint</Application>
  <PresentationFormat>Předvádění na obrazovce (4:3)</PresentationFormat>
  <Paragraphs>159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Calibri</vt:lpstr>
      <vt:lpstr>Constantia</vt:lpstr>
      <vt:lpstr>Wingdings 2</vt:lpstr>
      <vt:lpstr>Tok</vt:lpstr>
      <vt:lpstr>PRŮVODCE CESTOVNÍHO RUCHU</vt:lpstr>
      <vt:lpstr>Charakteristika průvodce CR</vt:lpstr>
      <vt:lpstr>Prezentace aplikace PowerPoint</vt:lpstr>
      <vt:lpstr>Význam průvodcovské činnosti</vt:lpstr>
      <vt:lpstr>Prezentace aplikace PowerPoint</vt:lpstr>
      <vt:lpstr>Typy průvodců</vt:lpstr>
      <vt:lpstr>Prezentace aplikace PowerPoint</vt:lpstr>
      <vt:lpstr>Prezentace aplikace PowerPoint</vt:lpstr>
      <vt:lpstr>Povinnosti průvodců</vt:lpstr>
      <vt:lpstr>Náplň práce průvodce</vt:lpstr>
      <vt:lpstr>I. Povinnosti průvodce při přípravě na zájezd</vt:lpstr>
      <vt:lpstr>Prezentace aplikace PowerPoint</vt:lpstr>
      <vt:lpstr>Ukázka záhlaví harmonogramu</vt:lpstr>
      <vt:lpstr>Prezentace aplikace PowerPoint</vt:lpstr>
      <vt:lpstr>Prezentace aplikace PowerPoint</vt:lpstr>
      <vt:lpstr>Prezentace aplikace PowerPoint</vt:lpstr>
      <vt:lpstr>Prezentace aplikace PowerPoint</vt:lpstr>
      <vt:lpstr>Pokračování příště…</vt:lpstr>
      <vt:lpstr>II. Povinnosti průvodce během zájezdu</vt:lpstr>
      <vt:lpstr>III. Povinnosti průvodce po skončení zájezdu</vt:lpstr>
      <vt:lpstr>IV. Povinnosti průvodce při mimořádných situacích v průběhu zájezdu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Společenský protokol průvodce CR</vt:lpstr>
      <vt:lpstr>Prezentace aplikace PowerPoint</vt:lpstr>
      <vt:lpstr>Hezký 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PRŮVODCE CESTOVNÍHO RUCHU</dc:title>
  <dc:creator>Charousková Alena</dc:creator>
  <cp:lastModifiedBy>Charousek</cp:lastModifiedBy>
  <cp:revision>23</cp:revision>
  <dcterms:created xsi:type="dcterms:W3CDTF">2014-11-23T08:34:04Z</dcterms:created>
  <dcterms:modified xsi:type="dcterms:W3CDTF">2018-11-29T13:04:28Z</dcterms:modified>
</cp:coreProperties>
</file>