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4" r:id="rId13"/>
    <p:sldId id="263" r:id="rId14"/>
    <p:sldId id="257" r:id="rId15"/>
    <p:sldId id="258" r:id="rId16"/>
    <p:sldId id="259" r:id="rId17"/>
    <p:sldId id="260" r:id="rId18"/>
    <p:sldId id="261" r:id="rId19"/>
    <p:sldId id="26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5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4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1230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8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61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33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83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89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23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3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22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31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01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3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20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8AA0-8A46-4AD0-9594-87D6F506D31D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A55A49-0474-49E4-B357-A226BCF0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5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938254"/>
            <a:ext cx="7766936" cy="946205"/>
          </a:xfrm>
        </p:spPr>
        <p:txBody>
          <a:bodyPr/>
          <a:lstStyle/>
          <a:p>
            <a:pPr algn="l"/>
            <a:r>
              <a:rPr lang="cs-CZ" sz="4000" dirty="0" smtClean="0"/>
              <a:t>Názvosloví </a:t>
            </a:r>
            <a:r>
              <a:rPr lang="cs-CZ" sz="4000" dirty="0" smtClean="0"/>
              <a:t>I </a:t>
            </a:r>
            <a:r>
              <a:rPr lang="cs-CZ" sz="4000" dirty="0" smtClean="0"/>
              <a:t>- cvičení na nářadí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2433099"/>
            <a:ext cx="7766936" cy="1956021"/>
          </a:xfrm>
        </p:spPr>
        <p:txBody>
          <a:bodyPr>
            <a:normAutofit/>
          </a:bodyPr>
          <a:lstStyle/>
          <a:p>
            <a:pPr algn="l">
              <a:tabLst>
                <a:tab pos="182563" algn="l"/>
              </a:tabLst>
            </a:pPr>
            <a:r>
              <a:rPr lang="cs-CZ" sz="2800" dirty="0" smtClean="0"/>
              <a:t>Visy, podpory, sedy, ručkování, lezení, šplhání, </a:t>
            </a:r>
            <a:r>
              <a:rPr lang="cs-CZ" sz="2800" dirty="0" smtClean="0"/>
              <a:t>komíhání.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844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2637"/>
            <a:ext cx="10515600" cy="78717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Komíhání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4258"/>
            <a:ext cx="10515600" cy="56931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000" b="1" dirty="0" smtClean="0"/>
              <a:t>       </a:t>
            </a:r>
            <a:r>
              <a:rPr lang="cs-CZ" sz="2900" b="1" dirty="0" smtClean="0"/>
              <a:t>pokmih</a:t>
            </a:r>
            <a:r>
              <a:rPr lang="cs-CZ" sz="2900" dirty="0" smtClean="0"/>
              <a:t> </a:t>
            </a:r>
            <a:r>
              <a:rPr lang="cs-CZ" sz="2900" dirty="0"/>
              <a:t>– je rozsahem malý kmih;</a:t>
            </a:r>
          </a:p>
          <a:p>
            <a:pPr marL="0" indent="0">
              <a:buNone/>
            </a:pPr>
            <a:r>
              <a:rPr lang="cs-CZ" sz="2900" dirty="0"/>
              <a:t>     </a:t>
            </a:r>
            <a:r>
              <a:rPr lang="cs-CZ" sz="2900" b="1" dirty="0"/>
              <a:t>kmitání</a:t>
            </a:r>
            <a:r>
              <a:rPr lang="cs-CZ" sz="2900" dirty="0"/>
              <a:t> – je protisměrný pohyb horní a dolní části těla ve svisu (hrazda, kruhy);</a:t>
            </a:r>
          </a:p>
          <a:p>
            <a:pPr marL="0" indent="0">
              <a:buNone/>
            </a:pPr>
            <a:r>
              <a:rPr lang="cs-CZ" sz="2900" dirty="0"/>
              <a:t>     </a:t>
            </a:r>
            <a:r>
              <a:rPr lang="cs-CZ" sz="2900" b="1" dirty="0"/>
              <a:t>kroužení</a:t>
            </a:r>
            <a:r>
              <a:rPr lang="cs-CZ" sz="2900" dirty="0"/>
              <a:t> – je komíhání kruhem ve visu (v podporu).</a:t>
            </a:r>
          </a:p>
          <a:p>
            <a:pPr marL="0" indent="0">
              <a:buNone/>
            </a:pPr>
            <a:endParaRPr lang="cs-CZ" sz="2900" dirty="0" smtClean="0"/>
          </a:p>
          <a:p>
            <a:r>
              <a:rPr lang="cs-CZ" sz="2900" dirty="0" smtClean="0"/>
              <a:t>Zvláštnosti </a:t>
            </a:r>
            <a:r>
              <a:rPr lang="cs-CZ" sz="2900" dirty="0"/>
              <a:t>popisu houpání:</a:t>
            </a:r>
          </a:p>
          <a:p>
            <a:pPr marL="1073150" indent="-1073150">
              <a:buNone/>
            </a:pPr>
            <a:r>
              <a:rPr lang="cs-CZ" sz="2900" dirty="0"/>
              <a:t>         </a:t>
            </a:r>
            <a:r>
              <a:rPr lang="cs-CZ" sz="2900" b="1" dirty="0"/>
              <a:t>hup</a:t>
            </a:r>
            <a:r>
              <a:rPr lang="cs-CZ" sz="2900" dirty="0"/>
              <a:t> – je kyvadlový pohyb těla i s nářadím (zavěšeným na </a:t>
            </a:r>
            <a:r>
              <a:rPr lang="cs-CZ" sz="2900" dirty="0" smtClean="0"/>
              <a:t>pevné ose</a:t>
            </a:r>
            <a:r>
              <a:rPr lang="cs-CZ" sz="2900" dirty="0"/>
              <a:t>, např. kruhy) z jedné krajní polohy </a:t>
            </a:r>
            <a:r>
              <a:rPr lang="cs-CZ" sz="2900" dirty="0" smtClean="0"/>
              <a:t>  do </a:t>
            </a:r>
            <a:r>
              <a:rPr lang="cs-CZ" sz="2900" dirty="0"/>
              <a:t>druhé;</a:t>
            </a:r>
          </a:p>
          <a:p>
            <a:pPr marL="0" indent="0">
              <a:buNone/>
            </a:pPr>
            <a:r>
              <a:rPr lang="cs-CZ" sz="2900" dirty="0"/>
              <a:t>         </a:t>
            </a:r>
            <a:r>
              <a:rPr lang="cs-CZ" sz="2900" b="1" dirty="0"/>
              <a:t>předhup</a:t>
            </a:r>
            <a:r>
              <a:rPr lang="cs-CZ" sz="2900" dirty="0"/>
              <a:t> – je hup těla vpřed;</a:t>
            </a:r>
          </a:p>
          <a:p>
            <a:pPr marL="0" indent="0">
              <a:buNone/>
            </a:pPr>
            <a:r>
              <a:rPr lang="cs-CZ" sz="2900" dirty="0"/>
              <a:t>         </a:t>
            </a:r>
            <a:r>
              <a:rPr lang="cs-CZ" sz="2900" b="1" dirty="0"/>
              <a:t>záhup</a:t>
            </a:r>
            <a:r>
              <a:rPr lang="cs-CZ" sz="2900" dirty="0"/>
              <a:t> – je hup těla vzad;</a:t>
            </a:r>
          </a:p>
          <a:p>
            <a:pPr marL="0" indent="0">
              <a:buNone/>
            </a:pPr>
            <a:r>
              <a:rPr lang="cs-CZ" sz="2900" dirty="0"/>
              <a:t>         </a:t>
            </a:r>
            <a:r>
              <a:rPr lang="cs-CZ" sz="2900" b="1" dirty="0"/>
              <a:t>hup stranou </a:t>
            </a:r>
            <a:r>
              <a:rPr lang="cs-CZ" sz="2900" dirty="0"/>
              <a:t>– je hup těla v čelné rovině</a:t>
            </a:r>
            <a:r>
              <a:rPr lang="cs-CZ" sz="2900" dirty="0" smtClean="0"/>
              <a:t>;</a:t>
            </a:r>
          </a:p>
          <a:p>
            <a:pPr marL="0" indent="0">
              <a:buNone/>
            </a:pPr>
            <a:r>
              <a:rPr lang="cs-CZ" sz="2900" dirty="0"/>
              <a:t> </a:t>
            </a:r>
            <a:r>
              <a:rPr lang="cs-CZ" sz="2900" dirty="0" smtClean="0"/>
              <a:t>        </a:t>
            </a:r>
            <a:r>
              <a:rPr lang="cs-CZ" sz="2900" b="1" dirty="0" smtClean="0"/>
              <a:t>houpání podmetmo </a:t>
            </a:r>
            <a:r>
              <a:rPr lang="cs-CZ" sz="2900" dirty="0" smtClean="0"/>
              <a:t>– je houpání s přechodem ze svisu vznesmo</a:t>
            </a:r>
          </a:p>
          <a:p>
            <a:pPr marL="0" indent="0">
              <a:buNone/>
            </a:pPr>
            <a:r>
              <a:rPr lang="cs-CZ" sz="2900" dirty="0"/>
              <a:t> </a:t>
            </a:r>
            <a:r>
              <a:rPr lang="cs-CZ" sz="2900" dirty="0" smtClean="0"/>
              <a:t>        do svisu, prováděné u předhupu (nebo záhubu).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sz="1900" dirty="0" smtClean="0"/>
          </a:p>
          <a:p>
            <a:endParaRPr lang="cs-CZ" sz="1900" dirty="0"/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0132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938254"/>
            <a:ext cx="7766936" cy="946205"/>
          </a:xfrm>
        </p:spPr>
        <p:txBody>
          <a:bodyPr/>
          <a:lstStyle/>
          <a:p>
            <a:pPr algn="l"/>
            <a:r>
              <a:rPr lang="cs-CZ" sz="4000" dirty="0" smtClean="0"/>
              <a:t>Názvosloví </a:t>
            </a:r>
            <a:r>
              <a:rPr lang="cs-CZ" sz="4000" dirty="0" smtClean="0"/>
              <a:t>II </a:t>
            </a:r>
            <a:r>
              <a:rPr lang="cs-CZ" sz="4000" dirty="0" smtClean="0"/>
              <a:t>- cvičení na nářadí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2433099"/>
            <a:ext cx="7766936" cy="1956021"/>
          </a:xfrm>
        </p:spPr>
        <p:txBody>
          <a:bodyPr>
            <a:normAutofit/>
          </a:bodyPr>
          <a:lstStyle/>
          <a:p>
            <a:pPr algn="l">
              <a:tabLst>
                <a:tab pos="182563" algn="l"/>
              </a:tabLst>
            </a:pPr>
            <a:r>
              <a:rPr lang="cs-CZ" sz="2800" dirty="0" smtClean="0"/>
              <a:t>Obraty</a:t>
            </a:r>
            <a:r>
              <a:rPr lang="cs-CZ" sz="2800" dirty="0" smtClean="0"/>
              <a:t>, </a:t>
            </a:r>
            <a:r>
              <a:rPr lang="cs-CZ" sz="2800" dirty="0"/>
              <a:t>výmyky a vzepření, </a:t>
            </a:r>
            <a:r>
              <a:rPr lang="cs-CZ" sz="2800" dirty="0" smtClean="0"/>
              <a:t>toče, mety, převraty, přechody z poloh vyšších do nižších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09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26004"/>
            <a:ext cx="10515600" cy="898498"/>
          </a:xfrm>
        </p:spPr>
        <p:txBody>
          <a:bodyPr/>
          <a:lstStyle/>
          <a:p>
            <a:pPr algn="ctr"/>
            <a:r>
              <a:rPr lang="cs-CZ" dirty="0" smtClean="0"/>
              <a:t>Obraty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9674"/>
            <a:ext cx="10515600" cy="4817290"/>
          </a:xfrm>
        </p:spPr>
        <p:txBody>
          <a:bodyPr>
            <a:normAutofit fontScale="25000" lnSpcReduction="20000"/>
          </a:bodyPr>
          <a:lstStyle/>
          <a:p>
            <a:r>
              <a:rPr lang="cs-CZ" sz="5600" b="1" dirty="0" smtClean="0"/>
              <a:t>Def.:</a:t>
            </a:r>
            <a:r>
              <a:rPr lang="cs-CZ" sz="5600" dirty="0" smtClean="0"/>
              <a:t> Obraty jsou pohyby celého těla na nářadí, s hlavním znakem otáčení těla kolem jeho délkové osy. Konají se většinou ve visech, v podporech nebo sedech jako samostatný cvičební tvar nebo ve spojení s jinými cvičebními druhy (s komíháním, s výmyky, s toči apod.).</a:t>
            </a:r>
          </a:p>
          <a:p>
            <a:r>
              <a:rPr lang="cs-CZ" sz="5600" b="1" dirty="0" smtClean="0"/>
              <a:t>Rozdělení obratů:</a:t>
            </a:r>
          </a:p>
          <a:p>
            <a:pPr marL="0" indent="0">
              <a:buNone/>
            </a:pPr>
            <a:r>
              <a:rPr lang="cs-CZ" sz="5600" b="1" dirty="0"/>
              <a:t> </a:t>
            </a:r>
            <a:r>
              <a:rPr lang="cs-CZ" sz="5600" b="1" dirty="0" smtClean="0"/>
              <a:t>    </a:t>
            </a:r>
            <a:r>
              <a:rPr lang="cs-CZ" sz="5600" dirty="0" smtClean="0"/>
              <a:t>podle míry pohybu na: </a:t>
            </a:r>
          </a:p>
          <a:p>
            <a:pPr marL="0" indent="0">
              <a:buNone/>
            </a:pPr>
            <a:r>
              <a:rPr lang="cs-CZ" sz="5600" dirty="0"/>
              <a:t> </a:t>
            </a:r>
            <a:r>
              <a:rPr lang="cs-CZ" sz="5600" dirty="0" smtClean="0"/>
              <a:t>    </a:t>
            </a:r>
            <a:r>
              <a:rPr lang="cs-CZ" sz="5600" b="1" dirty="0" smtClean="0"/>
              <a:t>čtvrt obrat </a:t>
            </a:r>
            <a:r>
              <a:rPr lang="cs-CZ" sz="5600" dirty="0" smtClean="0"/>
              <a:t>(otočení o 45°),       </a:t>
            </a:r>
          </a:p>
          <a:p>
            <a:pPr marL="0" indent="0">
              <a:buNone/>
            </a:pPr>
            <a:r>
              <a:rPr lang="cs-CZ" sz="5600" dirty="0"/>
              <a:t> </a:t>
            </a:r>
            <a:r>
              <a:rPr lang="cs-CZ" sz="5600" dirty="0" smtClean="0"/>
              <a:t>    </a:t>
            </a:r>
            <a:r>
              <a:rPr lang="cs-CZ" sz="5600" b="1" dirty="0" smtClean="0"/>
              <a:t>půl obrat </a:t>
            </a:r>
            <a:r>
              <a:rPr lang="cs-CZ" sz="5600" dirty="0" smtClean="0"/>
              <a:t>(otočení o 90°),</a:t>
            </a:r>
          </a:p>
          <a:p>
            <a:pPr marL="0" indent="0">
              <a:buNone/>
            </a:pPr>
            <a:r>
              <a:rPr lang="cs-CZ" sz="5600" dirty="0"/>
              <a:t> </a:t>
            </a:r>
            <a:r>
              <a:rPr lang="cs-CZ" sz="5600" dirty="0" smtClean="0"/>
              <a:t>    </a:t>
            </a:r>
            <a:r>
              <a:rPr lang="cs-CZ" sz="5600" b="1" dirty="0" smtClean="0"/>
              <a:t>celý obrat </a:t>
            </a:r>
            <a:r>
              <a:rPr lang="cs-CZ" sz="5600" dirty="0" smtClean="0"/>
              <a:t>(otočení o 180°),</a:t>
            </a:r>
          </a:p>
          <a:p>
            <a:pPr marL="0" indent="0">
              <a:buNone/>
            </a:pPr>
            <a:r>
              <a:rPr lang="cs-CZ" sz="5600" dirty="0"/>
              <a:t> </a:t>
            </a:r>
            <a:r>
              <a:rPr lang="cs-CZ" sz="5600" dirty="0" smtClean="0"/>
              <a:t>    </a:t>
            </a:r>
            <a:r>
              <a:rPr lang="cs-CZ" sz="5600" b="1" dirty="0" smtClean="0"/>
              <a:t>dvojný obrat </a:t>
            </a:r>
            <a:r>
              <a:rPr lang="cs-CZ" sz="5600" dirty="0" smtClean="0"/>
              <a:t>(otočení o 360°).</a:t>
            </a:r>
          </a:p>
          <a:p>
            <a:pPr marL="0" indent="0">
              <a:buNone/>
            </a:pPr>
            <a:endParaRPr lang="cs-CZ" sz="4300" dirty="0"/>
          </a:p>
          <a:p>
            <a:pPr marL="0" indent="0">
              <a:buNone/>
            </a:pPr>
            <a:r>
              <a:rPr lang="cs-CZ" sz="5600" dirty="0" smtClean="0"/>
              <a:t>      podle způsobu provedení na obrat: </a:t>
            </a:r>
            <a:r>
              <a:rPr lang="cs-CZ" sz="5600" b="1" dirty="0" smtClean="0"/>
              <a:t>střídnoruč, souruč </a:t>
            </a:r>
            <a:r>
              <a:rPr lang="cs-CZ" sz="5600" dirty="0" smtClean="0"/>
              <a:t>nebo </a:t>
            </a:r>
            <a:r>
              <a:rPr lang="cs-CZ" sz="5600" b="1" dirty="0" smtClean="0"/>
              <a:t>jednoruč.</a:t>
            </a:r>
          </a:p>
          <a:p>
            <a:pPr marL="0" indent="0">
              <a:buNone/>
            </a:pPr>
            <a:r>
              <a:rPr lang="cs-CZ" sz="5600" dirty="0" smtClean="0"/>
              <a:t>      podle směru obratu na: </a:t>
            </a:r>
            <a:r>
              <a:rPr lang="cs-CZ" sz="5600" b="1" dirty="0" smtClean="0"/>
              <a:t>obraty vlevo </a:t>
            </a:r>
            <a:r>
              <a:rPr lang="cs-CZ" sz="5600" dirty="0" smtClean="0"/>
              <a:t>nebo </a:t>
            </a:r>
            <a:r>
              <a:rPr lang="cs-CZ" sz="5600" b="1" dirty="0" smtClean="0"/>
              <a:t>vpravo </a:t>
            </a:r>
            <a:r>
              <a:rPr lang="cs-CZ" sz="5600" dirty="0" smtClean="0"/>
              <a:t>(u střídnoručných nebo souručných),</a:t>
            </a:r>
          </a:p>
          <a:p>
            <a:pPr marL="0" indent="0">
              <a:buNone/>
            </a:pPr>
            <a:r>
              <a:rPr lang="cs-CZ" sz="5600" b="1" dirty="0"/>
              <a:t> </a:t>
            </a:r>
            <a:r>
              <a:rPr lang="cs-CZ" sz="5600" b="1" dirty="0" smtClean="0"/>
              <a:t>                                         </a:t>
            </a:r>
            <a:r>
              <a:rPr lang="cs-CZ" sz="5600" dirty="0" smtClean="0"/>
              <a:t>u jednoručných na: </a:t>
            </a:r>
            <a:r>
              <a:rPr lang="cs-CZ" sz="5600" b="1" dirty="0" smtClean="0"/>
              <a:t>obraty vlevo nebo vpravo</a:t>
            </a:r>
          </a:p>
          <a:p>
            <a:pPr marL="0" indent="0">
              <a:buNone/>
            </a:pPr>
            <a:r>
              <a:rPr lang="cs-CZ" sz="5600" b="1" dirty="0"/>
              <a:t> </a:t>
            </a:r>
            <a:r>
              <a:rPr lang="cs-CZ" sz="5600" b="1" dirty="0" smtClean="0"/>
              <a:t>                                         </a:t>
            </a:r>
            <a:r>
              <a:rPr lang="cs-CZ" sz="5600" dirty="0" smtClean="0"/>
              <a:t>a dále označujeme paži, kolem které se obrat provádí </a:t>
            </a:r>
            <a:r>
              <a:rPr lang="cs-CZ" sz="5600" b="1" dirty="0" smtClean="0"/>
              <a:t>jako </a:t>
            </a:r>
            <a:r>
              <a:rPr lang="cs-CZ" sz="5600" dirty="0" smtClean="0"/>
              <a:t>levoruč</a:t>
            </a:r>
            <a:r>
              <a:rPr lang="cs-CZ" sz="5600" b="1" dirty="0" smtClean="0"/>
              <a:t> nebo </a:t>
            </a:r>
            <a:r>
              <a:rPr lang="cs-CZ" sz="5600" dirty="0" smtClean="0"/>
              <a:t>pravoruč.</a:t>
            </a:r>
          </a:p>
          <a:p>
            <a:pPr marL="0" indent="0">
              <a:buNone/>
            </a:pPr>
            <a:endParaRPr lang="cs-CZ" sz="4300" dirty="0" smtClean="0"/>
          </a:p>
          <a:p>
            <a:pPr marL="0" indent="0">
              <a:buNone/>
            </a:pPr>
            <a:r>
              <a:rPr lang="cs-CZ" sz="4300" dirty="0" smtClean="0"/>
              <a:t>       </a:t>
            </a:r>
            <a:r>
              <a:rPr lang="cs-CZ" sz="5600" dirty="0" smtClean="0"/>
              <a:t>Obraty jednoručné</a:t>
            </a:r>
            <a:r>
              <a:rPr lang="cs-CZ" sz="5600" dirty="0"/>
              <a:t> </a:t>
            </a:r>
            <a:r>
              <a:rPr lang="cs-CZ" sz="5600" dirty="0" smtClean="0"/>
              <a:t>jsou tedy:  </a:t>
            </a:r>
            <a:r>
              <a:rPr lang="cs-CZ" sz="5600" b="1" dirty="0" smtClean="0"/>
              <a:t>vlevo, levoruč </a:t>
            </a:r>
            <a:r>
              <a:rPr lang="cs-CZ" sz="5600" dirty="0" smtClean="0"/>
              <a:t>nebo </a:t>
            </a:r>
            <a:r>
              <a:rPr lang="cs-CZ" sz="5600" b="1" dirty="0" smtClean="0"/>
              <a:t>vpravo, pravoruč </a:t>
            </a:r>
            <a:r>
              <a:rPr lang="cs-CZ" sz="5600" dirty="0" smtClean="0"/>
              <a:t>(obraty vpřed);</a:t>
            </a:r>
          </a:p>
          <a:p>
            <a:pPr marL="0" indent="0">
              <a:buNone/>
            </a:pPr>
            <a:r>
              <a:rPr lang="cs-CZ" sz="5600" dirty="0"/>
              <a:t> </a:t>
            </a:r>
            <a:r>
              <a:rPr lang="cs-CZ" sz="5600" dirty="0" smtClean="0"/>
              <a:t>                                                  </a:t>
            </a:r>
            <a:r>
              <a:rPr lang="cs-CZ" sz="5600" b="1" dirty="0" smtClean="0"/>
              <a:t>vlevo, pravoruč </a:t>
            </a:r>
            <a:r>
              <a:rPr lang="cs-CZ" sz="5600" dirty="0" smtClean="0"/>
              <a:t>nebo </a:t>
            </a:r>
            <a:r>
              <a:rPr lang="cs-CZ" sz="5600" b="1" dirty="0" smtClean="0"/>
              <a:t>vpravo, levoruč </a:t>
            </a:r>
            <a:r>
              <a:rPr lang="cs-CZ" sz="5600" dirty="0" smtClean="0"/>
              <a:t>(obraty vzad).    </a:t>
            </a:r>
            <a:endParaRPr lang="cs-CZ" sz="5600" dirty="0"/>
          </a:p>
          <a:p>
            <a:pPr marL="0" indent="0">
              <a:buNone/>
            </a:pPr>
            <a:r>
              <a:rPr lang="cs-CZ" b="1" dirty="0" smtClean="0"/>
              <a:t>   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6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77079"/>
            <a:ext cx="8596668" cy="1327868"/>
          </a:xfrm>
        </p:spPr>
        <p:txBody>
          <a:bodyPr/>
          <a:lstStyle/>
          <a:p>
            <a:r>
              <a:rPr lang="cs-CZ" dirty="0" smtClean="0"/>
              <a:t>Přechody z poloh nižších do poloh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vyšších (výmyky a vzepření)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3729"/>
            <a:ext cx="10515600" cy="4770781"/>
          </a:xfrm>
        </p:spPr>
        <p:txBody>
          <a:bodyPr>
            <a:normAutofit fontScale="25000" lnSpcReduction="20000"/>
          </a:bodyPr>
          <a:lstStyle/>
          <a:p>
            <a:r>
              <a:rPr lang="cs-CZ" sz="4800" b="1" dirty="0" smtClean="0"/>
              <a:t>Def.:</a:t>
            </a:r>
            <a:r>
              <a:rPr lang="cs-CZ" sz="4800" dirty="0" smtClean="0"/>
              <a:t> Výmyky a vzepření jsou pohyby celého těla na nářadí z visu nebo z podporu nižšího, do podporu vyššího. Přičemž výmyky se provádí nohama napřed a vzepření hlavou napřed.</a:t>
            </a:r>
          </a:p>
          <a:p>
            <a:r>
              <a:rPr lang="cs-CZ" sz="4800" b="1" dirty="0" smtClean="0"/>
              <a:t>Rozdělení výmyků:</a:t>
            </a:r>
            <a:endParaRPr lang="cs-CZ" sz="4800" b="1" dirty="0"/>
          </a:p>
          <a:p>
            <a:pPr marL="0" indent="0">
              <a:buNone/>
            </a:pPr>
            <a:r>
              <a:rPr lang="cs-CZ" sz="4800" dirty="0" smtClean="0"/>
              <a:t>     podle přivrácení těla k nářadí na: </a:t>
            </a:r>
            <a:r>
              <a:rPr lang="cs-CZ" sz="4800" b="1" dirty="0" smtClean="0"/>
              <a:t>výmyky předem a zadem;</a:t>
            </a:r>
          </a:p>
          <a:p>
            <a:pPr marL="0" indent="0">
              <a:buNone/>
            </a:pPr>
            <a:r>
              <a:rPr lang="cs-CZ" sz="4800" b="1" dirty="0"/>
              <a:t> </a:t>
            </a:r>
            <a:r>
              <a:rPr lang="cs-CZ" sz="4800" b="1" dirty="0" smtClean="0"/>
              <a:t>    </a:t>
            </a:r>
            <a:r>
              <a:rPr lang="cs-CZ" sz="4800" dirty="0" smtClean="0"/>
              <a:t>podle zapojení pouze paží na: </a:t>
            </a:r>
            <a:r>
              <a:rPr lang="cs-CZ" sz="4800" b="1" dirty="0" smtClean="0"/>
              <a:t>výmyky visem prostým;</a:t>
            </a:r>
          </a:p>
          <a:p>
            <a:pPr marL="0" indent="0">
              <a:buNone/>
            </a:pPr>
            <a:r>
              <a:rPr lang="cs-CZ" sz="4800" b="1" dirty="0"/>
              <a:t> </a:t>
            </a:r>
            <a:r>
              <a:rPr lang="cs-CZ" sz="4800" b="1" dirty="0" smtClean="0"/>
              <a:t>    </a:t>
            </a:r>
            <a:r>
              <a:rPr lang="cs-CZ" sz="4800" dirty="0" smtClean="0"/>
              <a:t>podle zapojení paží i nohou na: </a:t>
            </a:r>
            <a:r>
              <a:rPr lang="cs-CZ" sz="4800" b="1" dirty="0" smtClean="0"/>
              <a:t>výmyky visem smíšeným;</a:t>
            </a:r>
          </a:p>
          <a:p>
            <a:pPr marL="0" indent="0">
              <a:buNone/>
            </a:pPr>
            <a:r>
              <a:rPr lang="cs-CZ" sz="4800" b="1" dirty="0"/>
              <a:t> </a:t>
            </a:r>
            <a:r>
              <a:rPr lang="cs-CZ" sz="4800" b="1" dirty="0" smtClean="0"/>
              <a:t>    </a:t>
            </a:r>
            <a:r>
              <a:rPr lang="cs-CZ" sz="4800" dirty="0" smtClean="0"/>
              <a:t>podle směru pohybu na: </a:t>
            </a:r>
            <a:r>
              <a:rPr lang="cs-CZ" sz="4800" b="1" dirty="0" smtClean="0"/>
              <a:t>výmyky vpřed a vzad.</a:t>
            </a:r>
          </a:p>
          <a:p>
            <a:r>
              <a:rPr lang="cs-CZ" sz="4800" b="1" dirty="0" smtClean="0"/>
              <a:t>Rozdělení vzepření: </a:t>
            </a:r>
          </a:p>
          <a:p>
            <a:pPr marL="0" indent="0">
              <a:buNone/>
            </a:pPr>
            <a:r>
              <a:rPr lang="cs-CZ" sz="4800" b="1" dirty="0"/>
              <a:t> </a:t>
            </a:r>
            <a:r>
              <a:rPr lang="cs-CZ" sz="4800" b="1" dirty="0" smtClean="0"/>
              <a:t>    </a:t>
            </a:r>
            <a:r>
              <a:rPr lang="cs-CZ" sz="4800" dirty="0" smtClean="0"/>
              <a:t>podle </a:t>
            </a:r>
            <a:r>
              <a:rPr lang="cs-CZ" sz="4800" dirty="0"/>
              <a:t>přivrácení těla k nářadí na: </a:t>
            </a:r>
            <a:r>
              <a:rPr lang="cs-CZ" sz="4800" b="1" dirty="0" smtClean="0"/>
              <a:t>vzepření </a:t>
            </a:r>
            <a:r>
              <a:rPr lang="cs-CZ" sz="4800" b="1" dirty="0"/>
              <a:t>předem a zadem</a:t>
            </a:r>
            <a:r>
              <a:rPr lang="cs-CZ" sz="4800" b="1" dirty="0" smtClean="0"/>
              <a:t>;</a:t>
            </a:r>
          </a:p>
          <a:p>
            <a:pPr marL="0" indent="0">
              <a:buNone/>
            </a:pPr>
            <a:endParaRPr lang="cs-CZ" sz="4800" b="1" dirty="0" smtClean="0"/>
          </a:p>
          <a:p>
            <a:pPr marL="0" indent="0">
              <a:buNone/>
            </a:pPr>
            <a:r>
              <a:rPr lang="cs-CZ" sz="4800" b="1" dirty="0"/>
              <a:t> </a:t>
            </a:r>
            <a:r>
              <a:rPr lang="cs-CZ" sz="4800" b="1" dirty="0" smtClean="0"/>
              <a:t>    vzepření podporem prostým: </a:t>
            </a:r>
            <a:r>
              <a:rPr lang="cs-CZ" sz="4800" dirty="0" smtClean="0"/>
              <a:t>je pohyb z nižšího podporu do vyššího pouze zapojením paží;</a:t>
            </a:r>
          </a:p>
          <a:p>
            <a:pPr marL="0" indent="0">
              <a:buNone/>
            </a:pPr>
            <a:r>
              <a:rPr lang="cs-CZ" sz="4800" b="1" dirty="0"/>
              <a:t> </a:t>
            </a:r>
            <a:r>
              <a:rPr lang="cs-CZ" sz="4800" b="1" dirty="0" smtClean="0"/>
              <a:t>    </a:t>
            </a:r>
            <a:r>
              <a:rPr lang="cs-CZ" sz="4800" b="1" dirty="0"/>
              <a:t>vzepření podporem </a:t>
            </a:r>
            <a:r>
              <a:rPr lang="cs-CZ" sz="4800" b="1" dirty="0" smtClean="0"/>
              <a:t>smíšeným: </a:t>
            </a:r>
            <a:r>
              <a:rPr lang="cs-CZ" sz="4800" dirty="0"/>
              <a:t>je pohyb z nižšího podporu do vyššího </a:t>
            </a:r>
            <a:r>
              <a:rPr lang="cs-CZ" sz="4800" dirty="0" smtClean="0"/>
              <a:t>zapojením paží i nohou;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</a:t>
            </a:r>
            <a:r>
              <a:rPr lang="cs-CZ" sz="4800" b="1" dirty="0"/>
              <a:t>vzepření </a:t>
            </a:r>
            <a:r>
              <a:rPr lang="cs-CZ" sz="4800" b="1" dirty="0" smtClean="0"/>
              <a:t>visem </a:t>
            </a:r>
            <a:r>
              <a:rPr lang="cs-CZ" sz="4800" b="1" dirty="0"/>
              <a:t>prostým: </a:t>
            </a:r>
            <a:r>
              <a:rPr lang="cs-CZ" sz="4800" dirty="0"/>
              <a:t>je pohyb z </a:t>
            </a:r>
            <a:r>
              <a:rPr lang="cs-CZ" sz="4800" dirty="0" smtClean="0"/>
              <a:t>visu do </a:t>
            </a:r>
            <a:r>
              <a:rPr lang="cs-CZ" sz="4800" dirty="0"/>
              <a:t>podporu </a:t>
            </a:r>
            <a:r>
              <a:rPr lang="cs-CZ" sz="4800" dirty="0" smtClean="0"/>
              <a:t>pouze </a:t>
            </a:r>
            <a:r>
              <a:rPr lang="cs-CZ" sz="4800" dirty="0"/>
              <a:t>zapojením paží</a:t>
            </a:r>
            <a:r>
              <a:rPr lang="cs-CZ" sz="4800" dirty="0" smtClean="0"/>
              <a:t>;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</a:t>
            </a:r>
            <a:r>
              <a:rPr lang="cs-CZ" sz="4800" b="1" dirty="0"/>
              <a:t>vzepření </a:t>
            </a:r>
            <a:r>
              <a:rPr lang="cs-CZ" sz="4800" b="1" dirty="0" smtClean="0"/>
              <a:t>visem </a:t>
            </a:r>
            <a:r>
              <a:rPr lang="cs-CZ" sz="4800" b="1" dirty="0"/>
              <a:t>smíšeným: </a:t>
            </a:r>
            <a:r>
              <a:rPr lang="cs-CZ" sz="4800" dirty="0"/>
              <a:t>je pohyb z </a:t>
            </a:r>
            <a:r>
              <a:rPr lang="cs-CZ" sz="4800" dirty="0" smtClean="0"/>
              <a:t>visu do </a:t>
            </a:r>
            <a:r>
              <a:rPr lang="cs-CZ" sz="4800" dirty="0"/>
              <a:t>podporu </a:t>
            </a:r>
            <a:r>
              <a:rPr lang="cs-CZ" sz="4800" dirty="0" smtClean="0"/>
              <a:t>zapojením </a:t>
            </a:r>
            <a:r>
              <a:rPr lang="cs-CZ" sz="4800" dirty="0"/>
              <a:t>paží i </a:t>
            </a:r>
            <a:r>
              <a:rPr lang="cs-CZ" sz="4800" dirty="0" smtClean="0"/>
              <a:t>nohou.</a:t>
            </a:r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dirty="0" smtClean="0"/>
              <a:t>     podle mechanismu pohybu na: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</a:t>
            </a:r>
            <a:r>
              <a:rPr lang="cs-CZ" sz="4800" b="1" dirty="0" smtClean="0"/>
              <a:t>vzepření zvolna, kmihem, vzklopmo, jízdmo, přítrhem, závěsem, oporem, kmitem.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</a:t>
            </a:r>
            <a:endParaRPr lang="cs-CZ" sz="4800" dirty="0"/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</a:t>
            </a:r>
          </a:p>
          <a:p>
            <a:endParaRPr lang="cs-CZ" b="1" dirty="0" smtClean="0"/>
          </a:p>
          <a:p>
            <a:pPr marL="265113" indent="-265113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5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955"/>
          </a:xfrm>
        </p:spPr>
        <p:txBody>
          <a:bodyPr/>
          <a:lstStyle/>
          <a:p>
            <a:pPr algn="ctr"/>
            <a:r>
              <a:rPr lang="cs-CZ" dirty="0" smtClean="0"/>
              <a:t>Toče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/>
          </a:bodyPr>
          <a:lstStyle/>
          <a:p>
            <a:r>
              <a:rPr lang="cs-CZ" b="1" dirty="0" smtClean="0"/>
              <a:t>Def.:</a:t>
            </a:r>
            <a:r>
              <a:rPr lang="cs-CZ" dirty="0" smtClean="0"/>
              <a:t> Toče jsou otáčivý pohyb celého těla na nářadí, kolem osy nářadí nebo kolem osy dohmatu, prováděné z podporu visem do podporu, do visu, do sedu nebo do stoje na zemi.</a:t>
            </a:r>
          </a:p>
          <a:p>
            <a:r>
              <a:rPr lang="cs-CZ" b="1" dirty="0" smtClean="0"/>
              <a:t>Rozdělení točů: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a/visem prostým(na rukách nebo v podkolení)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b/visem smíšeným(na rukách a nohou)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c/bez dohmatu rukou(pouze na trupu)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d/předem nebo zadem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e/vpřed, vzad nebo stranou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f/ veletoče(toče o napjatých pažích)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121"/>
          </a:xfrm>
        </p:spPr>
        <p:txBody>
          <a:bodyPr/>
          <a:lstStyle/>
          <a:p>
            <a:pPr algn="ctr"/>
            <a:r>
              <a:rPr lang="cs-CZ" dirty="0" smtClean="0"/>
              <a:t>Mety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5368834"/>
          </a:xfrm>
        </p:spPr>
        <p:txBody>
          <a:bodyPr>
            <a:normAutofit/>
          </a:bodyPr>
          <a:lstStyle/>
          <a:p>
            <a:r>
              <a:rPr lang="cs-CZ" b="1" dirty="0" smtClean="0"/>
              <a:t>Def.:</a:t>
            </a:r>
            <a:r>
              <a:rPr lang="cs-CZ" dirty="0" smtClean="0"/>
              <a:t> Mety jsou pohybu nohou v podporu nad nářadím nebo na nářadí a také ve visu pod nářadím.</a:t>
            </a:r>
          </a:p>
          <a:p>
            <a:r>
              <a:rPr lang="cs-CZ" b="1" dirty="0" smtClean="0"/>
              <a:t>Rozdělení metů:</a:t>
            </a:r>
          </a:p>
          <a:p>
            <a:pPr marL="630238" indent="-630238">
              <a:buNone/>
            </a:pPr>
            <a:r>
              <a:rPr lang="cs-CZ" dirty="0" smtClean="0"/>
              <a:t>   a/ podle doby trvání oporové nebo bez oporové fáze na (</a:t>
            </a:r>
            <a:r>
              <a:rPr lang="cs-CZ" b="1" dirty="0" smtClean="0"/>
              <a:t>mety, přeskoky a přelety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b/ podle účasti nohou na mety (</a:t>
            </a:r>
            <a:r>
              <a:rPr lang="cs-CZ" b="1" dirty="0" smtClean="0"/>
              <a:t>jednonožné</a:t>
            </a:r>
            <a:r>
              <a:rPr lang="cs-CZ" dirty="0" smtClean="0"/>
              <a:t> nebo </a:t>
            </a:r>
            <a:r>
              <a:rPr lang="cs-CZ" b="1" dirty="0" smtClean="0"/>
              <a:t>obounožné</a:t>
            </a:r>
            <a:r>
              <a:rPr lang="cs-CZ" dirty="0" smtClean="0"/>
              <a:t>) </a:t>
            </a:r>
          </a:p>
          <a:p>
            <a:pPr marL="630238" indent="-630238">
              <a:buNone/>
            </a:pPr>
            <a:r>
              <a:rPr lang="cs-CZ" dirty="0" smtClean="0"/>
              <a:t>   c/ podle způsobu přechodu nohou nad nářadím nebo pod nářadím na  mety (</a:t>
            </a:r>
            <a:r>
              <a:rPr lang="cs-CZ" b="1" dirty="0" smtClean="0"/>
              <a:t>únožmo, přednožmo, zánožmo, odbočmo, skrčmo, schylmo a roznožmo</a:t>
            </a:r>
            <a:r>
              <a:rPr lang="cs-CZ" dirty="0" smtClean="0"/>
              <a:t>)</a:t>
            </a:r>
          </a:p>
          <a:p>
            <a:pPr marL="630238" indent="-630238">
              <a:buNone/>
            </a:pPr>
            <a:r>
              <a:rPr lang="cs-CZ" dirty="0" smtClean="0"/>
              <a:t>  d/ podle rozsahu a dráhy pohybu nohou na mety (</a:t>
            </a:r>
            <a:r>
              <a:rPr lang="cs-CZ" b="1" dirty="0" smtClean="0"/>
              <a:t>výšvih, výskok, výsed, sesed, přešvih, kolo a stříž</a:t>
            </a:r>
            <a:r>
              <a:rPr lang="cs-CZ" dirty="0" smtClean="0"/>
              <a:t>)</a:t>
            </a:r>
          </a:p>
          <a:p>
            <a:pPr marL="265113" indent="-265113"/>
            <a:r>
              <a:rPr lang="cs-CZ" b="1" dirty="0" smtClean="0"/>
              <a:t>Rozdělení přeskoků:</a:t>
            </a:r>
            <a:r>
              <a:rPr lang="cs-CZ" dirty="0" smtClean="0"/>
              <a:t> (přímé, přímé s obraty, převratové, převratové s vruty)</a:t>
            </a:r>
          </a:p>
          <a:p>
            <a:pPr marL="630238" indent="-630238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Převraty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Def.:</a:t>
            </a:r>
            <a:r>
              <a:rPr lang="cs-CZ" dirty="0" smtClean="0"/>
              <a:t> Převraty jsou pohyby celého těla, s hlavním znakem převrácení těla kolem pravolevé nebo předozadní osy.</a:t>
            </a:r>
          </a:p>
          <a:p>
            <a:r>
              <a:rPr lang="cs-CZ" b="1" dirty="0"/>
              <a:t>Rozdělení </a:t>
            </a:r>
            <a:r>
              <a:rPr lang="cs-CZ" b="1" dirty="0" smtClean="0"/>
              <a:t>převratů: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a/ podle mechanické složitosti pohybu na: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převraty </a:t>
            </a:r>
            <a:r>
              <a:rPr lang="cs-CZ" b="1" dirty="0" smtClean="0"/>
              <a:t>jednoduché</a:t>
            </a:r>
            <a:r>
              <a:rPr lang="cs-CZ" dirty="0" smtClean="0"/>
              <a:t> – tělo se převrací pouze jednou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převraty </a:t>
            </a:r>
            <a:r>
              <a:rPr lang="cs-CZ" b="1" dirty="0" smtClean="0"/>
              <a:t>složené</a:t>
            </a:r>
            <a:r>
              <a:rPr lang="cs-CZ" dirty="0" smtClean="0"/>
              <a:t> - </a:t>
            </a:r>
            <a:r>
              <a:rPr lang="cs-CZ" dirty="0"/>
              <a:t>tělo se </a:t>
            </a:r>
            <a:r>
              <a:rPr lang="cs-CZ" dirty="0" smtClean="0"/>
              <a:t>převrací vícenásobně, případně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i s obraty.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8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299"/>
          </a:xfrm>
        </p:spPr>
        <p:txBody>
          <a:bodyPr/>
          <a:lstStyle/>
          <a:p>
            <a:pPr algn="ctr"/>
            <a:r>
              <a:rPr lang="cs-CZ" dirty="0" smtClean="0"/>
              <a:t>Převraty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760"/>
            <a:ext cx="10536936" cy="5038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b/ podle tvaru těla při pohybu a opory o nářadí na:</a:t>
            </a:r>
          </a:p>
          <a:p>
            <a:pPr marL="630238" indent="-630238">
              <a:buNone/>
            </a:pPr>
            <a:r>
              <a:rPr lang="cs-CZ" dirty="0" smtClean="0"/>
              <a:t>        </a:t>
            </a:r>
            <a:r>
              <a:rPr lang="cs-CZ" b="1" dirty="0" smtClean="0"/>
              <a:t>kotouly</a:t>
            </a:r>
            <a:r>
              <a:rPr lang="cs-CZ" dirty="0" smtClean="0"/>
              <a:t> (v provedení – skrčmo, schylmo, toporně nebo prohnutě,   oporem o hlavu, lopatky nebo ramena)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b="1" dirty="0" smtClean="0"/>
              <a:t>překoty</a:t>
            </a:r>
            <a:r>
              <a:rPr lang="cs-CZ" dirty="0" smtClean="0"/>
              <a:t> (v provedení schylmo, oporem o ruce nebo visem za ruce)</a:t>
            </a:r>
          </a:p>
          <a:p>
            <a:pPr marL="630238" indent="-630238">
              <a:buNone/>
            </a:pPr>
            <a:r>
              <a:rPr lang="cs-CZ" dirty="0"/>
              <a:t> </a:t>
            </a:r>
            <a:r>
              <a:rPr lang="cs-CZ" dirty="0" smtClean="0"/>
              <a:t>       přemety (v provedení prohnutě, oporem o ruce nebo visem za ruce)</a:t>
            </a:r>
          </a:p>
          <a:p>
            <a:pPr marL="630238" indent="-630238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b="1" dirty="0" smtClean="0"/>
              <a:t>salta</a:t>
            </a:r>
            <a:r>
              <a:rPr lang="cs-CZ" dirty="0" smtClean="0"/>
              <a:t> (v provedení skrčmo, schylmo, prohnutě nebo toporně, bez dohmatu na nářadí)  </a:t>
            </a:r>
          </a:p>
          <a:p>
            <a:pPr marL="630238" indent="-630238">
              <a:buNone/>
            </a:pPr>
            <a:r>
              <a:rPr lang="cs-CZ" dirty="0"/>
              <a:t>c/ podle směru pohybu na </a:t>
            </a:r>
            <a:r>
              <a:rPr lang="cs-CZ" dirty="0" smtClean="0"/>
              <a:t>převraty</a:t>
            </a:r>
            <a:r>
              <a:rPr lang="cs-CZ" dirty="0"/>
              <a:t>: (vpřed, vzad a stranou)</a:t>
            </a:r>
            <a:r>
              <a:rPr lang="cs-CZ" dirty="0" smtClean="0"/>
              <a:t>    </a:t>
            </a:r>
          </a:p>
          <a:p>
            <a:pPr marL="630238" indent="-273050">
              <a:buNone/>
            </a:pPr>
            <a:endParaRPr lang="cs-CZ" dirty="0" smtClean="0"/>
          </a:p>
          <a:p>
            <a:pPr marL="630238" indent="-273050">
              <a:buNone/>
            </a:pPr>
            <a:r>
              <a:rPr lang="cs-CZ" b="1" dirty="0" smtClean="0"/>
              <a:t>Výkruty</a:t>
            </a:r>
            <a:r>
              <a:rPr lang="cs-CZ" dirty="0" smtClean="0"/>
              <a:t> – jsou zvláštní formou převratů, prováděných ve visech na kruzích, přetočením těla vpřed nebo vzad v ramenních kloubech.</a:t>
            </a:r>
          </a:p>
          <a:p>
            <a:pPr marL="630238" indent="-630238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0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Přechody z poloh vyšších do poloh nižších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0935"/>
          </a:xfrm>
        </p:spPr>
        <p:txBody>
          <a:bodyPr>
            <a:normAutofit/>
          </a:bodyPr>
          <a:lstStyle/>
          <a:p>
            <a:r>
              <a:rPr lang="cs-CZ" b="1" dirty="0" smtClean="0"/>
              <a:t>Def.:</a:t>
            </a:r>
            <a:r>
              <a:rPr lang="cs-CZ" dirty="0" smtClean="0"/>
              <a:t> Přechody jsou pohyby celého těla z vyšších podporů do nižších, z podporů do visů nebo z podporů a visů na nářadí do stoje na zemi.</a:t>
            </a:r>
          </a:p>
          <a:p>
            <a:r>
              <a:rPr lang="cs-CZ" b="1" dirty="0" smtClean="0"/>
              <a:t>Rozdělení přechodů: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podle struktury pohybu na: </a:t>
            </a:r>
          </a:p>
          <a:p>
            <a:pPr marL="265113" indent="-265113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spády</a:t>
            </a:r>
            <a:r>
              <a:rPr lang="cs-CZ" dirty="0" smtClean="0"/>
              <a:t> – jsou švihové pohyby z podporu vyšších do nižších nebo z podporu do visu, prováděné kmihem vznesmo vpřed, vzad nebo přímo dolů;</a:t>
            </a:r>
          </a:p>
          <a:p>
            <a:pPr marL="265113" indent="-265113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odkmihy</a:t>
            </a:r>
            <a:r>
              <a:rPr lang="cs-CZ" dirty="0" smtClean="0"/>
              <a:t> – </a:t>
            </a:r>
            <a:r>
              <a:rPr lang="cs-CZ" dirty="0"/>
              <a:t>jsou švihové pohyby z podporu vyšších do nižších nebo z podporu do </a:t>
            </a:r>
            <a:r>
              <a:rPr lang="cs-CZ" dirty="0" smtClean="0"/>
              <a:t>visu</a:t>
            </a:r>
            <a:r>
              <a:rPr lang="cs-CZ" dirty="0"/>
              <a:t>, prováděné kmihem </a:t>
            </a:r>
            <a:r>
              <a:rPr lang="cs-CZ" dirty="0" smtClean="0"/>
              <a:t>vpřed nebo vzad;</a:t>
            </a:r>
          </a:p>
          <a:p>
            <a:pPr marL="265113" indent="-265113">
              <a:buNone/>
            </a:pPr>
            <a:r>
              <a:rPr lang="cs-CZ" dirty="0" smtClean="0"/>
              <a:t>   </a:t>
            </a:r>
            <a:r>
              <a:rPr lang="cs-CZ" b="1" dirty="0" smtClean="0"/>
              <a:t>sešiny</a:t>
            </a:r>
            <a:r>
              <a:rPr lang="cs-CZ" dirty="0" smtClean="0"/>
              <a:t> - </a:t>
            </a:r>
            <a:r>
              <a:rPr lang="cs-CZ" dirty="0"/>
              <a:t>jsou </a:t>
            </a:r>
            <a:r>
              <a:rPr lang="cs-CZ" dirty="0" smtClean="0"/>
              <a:t>vedené </a:t>
            </a:r>
            <a:r>
              <a:rPr lang="cs-CZ" dirty="0"/>
              <a:t>pohyby z podporu vyšších do nižších nebo z podporu do visu, prováděné </a:t>
            </a:r>
            <a:r>
              <a:rPr lang="cs-CZ" dirty="0" smtClean="0"/>
              <a:t>vpřed, vzad nebo přímo dolů;</a:t>
            </a:r>
          </a:p>
          <a:p>
            <a:pPr marL="265113" indent="-265113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3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Přechody z poloh vyšších do poloh </a:t>
            </a:r>
            <a:r>
              <a:rPr lang="cs-CZ" dirty="0" smtClean="0"/>
              <a:t>  nižších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>
              <a:buNone/>
            </a:pPr>
            <a:r>
              <a:rPr lang="cs-CZ" dirty="0" smtClean="0"/>
              <a:t>    </a:t>
            </a:r>
            <a:r>
              <a:rPr lang="cs-CZ" b="1" dirty="0" smtClean="0"/>
              <a:t>seskoky </a:t>
            </a:r>
            <a:r>
              <a:rPr lang="cs-CZ" dirty="0" smtClean="0"/>
              <a:t>– jsou pohyby těla z postoje, sedu, kleku, podporu nebo visu na nářadí do stoje na zemi, prováděné volným pádem směrem vpřed, vzad nebo stranou;</a:t>
            </a:r>
          </a:p>
          <a:p>
            <a:pPr marL="357188" indent="-357188">
              <a:buNone/>
            </a:pPr>
            <a:r>
              <a:rPr lang="cs-CZ" b="1" dirty="0"/>
              <a:t> </a:t>
            </a:r>
            <a:r>
              <a:rPr lang="cs-CZ" b="1" dirty="0" smtClean="0"/>
              <a:t>   podmety </a:t>
            </a:r>
            <a:r>
              <a:rPr lang="cs-CZ" dirty="0" smtClean="0"/>
              <a:t>– jsou švihové pohyby z podporu nebo visu, prováděné svisem vznesmo do stoje na zemi.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88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6978"/>
            <a:ext cx="10515600" cy="763326"/>
          </a:xfrm>
        </p:spPr>
        <p:txBody>
          <a:bodyPr/>
          <a:lstStyle/>
          <a:p>
            <a:pPr algn="ctr"/>
            <a:r>
              <a:rPr lang="cs-CZ" dirty="0" smtClean="0"/>
              <a:t>Visy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0304"/>
            <a:ext cx="10515600" cy="5637473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Def.: </a:t>
            </a:r>
            <a:r>
              <a:rPr lang="cs-CZ" sz="7200" dirty="0"/>
              <a:t>Visy jsou polohy těla na nářadí, s hlavním znakem působení těla na nářadí tahem zdola.</a:t>
            </a:r>
          </a:p>
          <a:p>
            <a:pPr marL="0" indent="0">
              <a:buNone/>
            </a:pPr>
            <a:r>
              <a:rPr lang="cs-CZ" sz="7200" dirty="0"/>
              <a:t>              Tělo visí na nářadí za paže nebo jejich části(nejčastěji za ruce) nebo za nohy. Lze viset </a:t>
            </a:r>
          </a:p>
          <a:p>
            <a:pPr marL="0" indent="0">
              <a:buNone/>
            </a:pPr>
            <a:r>
              <a:rPr lang="cs-CZ" sz="7200" dirty="0"/>
              <a:t>              současně za paže i nohy, přičemž celé tělo (podstatná část) se nachází pod místem závěsu.</a:t>
            </a:r>
          </a:p>
          <a:p>
            <a:pPr marL="0" indent="0">
              <a:buNone/>
            </a:pPr>
            <a:endParaRPr lang="cs-CZ" sz="7200" dirty="0"/>
          </a:p>
          <a:p>
            <a:r>
              <a:rPr lang="cs-CZ" sz="7200" b="1" dirty="0"/>
              <a:t>Rozdělení visů:</a:t>
            </a:r>
          </a:p>
          <a:p>
            <a:pPr marL="0" indent="0">
              <a:buNone/>
            </a:pPr>
            <a:r>
              <a:rPr lang="cs-CZ" sz="7200" dirty="0"/>
              <a:t>   a/ podle spočinutí části těla na nářadí:</a:t>
            </a:r>
          </a:p>
          <a:p>
            <a:pPr marL="0" indent="0">
              <a:buNone/>
            </a:pPr>
            <a:r>
              <a:rPr lang="cs-CZ" sz="7200" dirty="0"/>
              <a:t>        - visy </a:t>
            </a:r>
            <a:r>
              <a:rPr lang="cs-CZ" sz="7200" b="1" dirty="0"/>
              <a:t>prosté</a:t>
            </a:r>
            <a:r>
              <a:rPr lang="cs-CZ" sz="7200" dirty="0"/>
              <a:t>: tělo visí jen za paže nebo jen za nohy;</a:t>
            </a:r>
          </a:p>
          <a:p>
            <a:pPr marL="0" indent="0">
              <a:buNone/>
            </a:pPr>
            <a:r>
              <a:rPr lang="cs-CZ" sz="7200" dirty="0"/>
              <a:t>        - visy </a:t>
            </a:r>
            <a:r>
              <a:rPr lang="cs-CZ" sz="7200" b="1" dirty="0"/>
              <a:t>smíšené</a:t>
            </a:r>
            <a:r>
              <a:rPr lang="cs-CZ" sz="7200" dirty="0"/>
              <a:t>: tělo visí za paže a současně za nohy (visy </a:t>
            </a:r>
            <a:r>
              <a:rPr lang="cs-CZ" sz="7200" b="1" dirty="0"/>
              <a:t>závěsem</a:t>
            </a:r>
            <a:r>
              <a:rPr lang="cs-CZ" sz="7200" dirty="0"/>
              <a:t>);</a:t>
            </a:r>
          </a:p>
          <a:p>
            <a:pPr marL="0" indent="0">
              <a:buNone/>
            </a:pPr>
            <a:r>
              <a:rPr lang="cs-CZ" sz="7200" dirty="0"/>
              <a:t>                                tělo visí za paže a nohy se opírají o nářadí nebo základnu (visy </a:t>
            </a:r>
            <a:r>
              <a:rPr lang="cs-CZ" sz="7200" b="1" dirty="0"/>
              <a:t>oporem</a:t>
            </a:r>
            <a:r>
              <a:rPr lang="cs-CZ" sz="7200" dirty="0"/>
              <a:t>);</a:t>
            </a:r>
          </a:p>
          <a:p>
            <a:pPr marL="0" indent="0">
              <a:buNone/>
            </a:pPr>
            <a:r>
              <a:rPr lang="cs-CZ" sz="7200" dirty="0"/>
              <a:t>   b/podle polohy těla vzhledem k nářadí:</a:t>
            </a:r>
          </a:p>
          <a:p>
            <a:pPr marL="0" indent="0">
              <a:buNone/>
            </a:pPr>
            <a:r>
              <a:rPr lang="cs-CZ" sz="7200" dirty="0"/>
              <a:t>         - visy </a:t>
            </a:r>
            <a:r>
              <a:rPr lang="cs-CZ" sz="7200" b="1" dirty="0"/>
              <a:t>vpředu</a:t>
            </a:r>
            <a:r>
              <a:rPr lang="cs-CZ" sz="7200" dirty="0"/>
              <a:t>: tělo je přivráceno k nářadí přední částí trupu nebo nohou;</a:t>
            </a:r>
          </a:p>
          <a:p>
            <a:pPr marL="0" indent="0">
              <a:buNone/>
            </a:pPr>
            <a:r>
              <a:rPr lang="cs-CZ" sz="7200" dirty="0"/>
              <a:t>         - visy </a:t>
            </a:r>
            <a:r>
              <a:rPr lang="cs-CZ" sz="7200" b="1" dirty="0"/>
              <a:t>vzadu</a:t>
            </a:r>
            <a:r>
              <a:rPr lang="cs-CZ" sz="7200" dirty="0"/>
              <a:t>: tělo je přivráceno k nářadí zadní částí trupu nebo nohou;</a:t>
            </a:r>
          </a:p>
          <a:p>
            <a:pPr marL="0" indent="0">
              <a:buNone/>
            </a:pPr>
            <a:r>
              <a:rPr lang="cs-CZ" sz="4400" dirty="0"/>
              <a:t>   </a:t>
            </a:r>
            <a:r>
              <a:rPr lang="cs-CZ" sz="7200" dirty="0"/>
              <a:t>c/ podle natažení či pokrčení paží ve </a:t>
            </a:r>
            <a:r>
              <a:rPr lang="cs-CZ" sz="7200" dirty="0" smtClean="0"/>
              <a:t>visu rozlišujeme:</a:t>
            </a: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  - </a:t>
            </a:r>
            <a:r>
              <a:rPr lang="cs-CZ" sz="7200" b="1" dirty="0"/>
              <a:t>svis</a:t>
            </a:r>
            <a:r>
              <a:rPr lang="cs-CZ" sz="7200" dirty="0"/>
              <a:t>: paže jsou natažené;</a:t>
            </a:r>
          </a:p>
          <a:p>
            <a:pPr marL="0" indent="0">
              <a:buNone/>
            </a:pPr>
            <a:r>
              <a:rPr lang="cs-CZ" sz="7200" dirty="0"/>
              <a:t>          - </a:t>
            </a:r>
            <a:r>
              <a:rPr lang="cs-CZ" sz="7200" b="1" dirty="0"/>
              <a:t>mírný shyb</a:t>
            </a:r>
            <a:r>
              <a:rPr lang="cs-CZ" sz="7200" dirty="0"/>
              <a:t>: paže jsou pokrčené;</a:t>
            </a:r>
          </a:p>
          <a:p>
            <a:pPr marL="0" indent="0">
              <a:buNone/>
            </a:pPr>
            <a:r>
              <a:rPr lang="cs-CZ" sz="7200" dirty="0"/>
              <a:t>          - </a:t>
            </a:r>
            <a:r>
              <a:rPr lang="cs-CZ" sz="7200" b="1" dirty="0"/>
              <a:t>shyb</a:t>
            </a:r>
            <a:r>
              <a:rPr lang="cs-CZ" sz="7200" dirty="0"/>
              <a:t>: paže jsou skrčené</a:t>
            </a:r>
          </a:p>
          <a:p>
            <a:pPr marL="0" indent="0">
              <a:buNone/>
            </a:pPr>
            <a:r>
              <a:rPr lang="cs-CZ" sz="4400" dirty="0"/>
              <a:t>         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35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6978"/>
            <a:ext cx="10515600" cy="763326"/>
          </a:xfrm>
        </p:spPr>
        <p:txBody>
          <a:bodyPr/>
          <a:lstStyle/>
          <a:p>
            <a:pPr algn="ctr"/>
            <a:r>
              <a:rPr lang="cs-CZ" dirty="0" smtClean="0"/>
              <a:t>Visy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0304"/>
            <a:ext cx="10515600" cy="5637473"/>
          </a:xfrm>
        </p:spPr>
        <p:txBody>
          <a:bodyPr>
            <a:normAutofit fontScale="55000" lnSpcReduction="20000"/>
          </a:bodyPr>
          <a:lstStyle/>
          <a:p>
            <a:r>
              <a:rPr lang="cs-CZ" sz="2900" dirty="0" smtClean="0"/>
              <a:t>Zvláštnosti visů prostých:</a:t>
            </a:r>
          </a:p>
          <a:p>
            <a:pPr marL="0" indent="0">
              <a:buNone/>
            </a:pPr>
            <a:r>
              <a:rPr lang="cs-CZ" sz="2900" dirty="0" smtClean="0"/>
              <a:t>        - </a:t>
            </a:r>
            <a:r>
              <a:rPr lang="cs-CZ" sz="2900" b="1" dirty="0" smtClean="0"/>
              <a:t>svis</a:t>
            </a:r>
            <a:r>
              <a:rPr lang="cs-CZ" sz="2900" dirty="0" smtClean="0"/>
              <a:t>: značí obě dvě paže natažené a v nadhmatu;</a:t>
            </a:r>
          </a:p>
          <a:p>
            <a:pPr marL="0" indent="0">
              <a:buNone/>
            </a:pPr>
            <a:r>
              <a:rPr lang="cs-CZ" sz="2900" dirty="0" smtClean="0"/>
              <a:t>        - </a:t>
            </a:r>
            <a:r>
              <a:rPr lang="cs-CZ" sz="2900" b="1" dirty="0" smtClean="0"/>
              <a:t>svis na levé</a:t>
            </a:r>
            <a:r>
              <a:rPr lang="cs-CZ" sz="2900" dirty="0" smtClean="0"/>
              <a:t>: značí uchopení pouze levou paží;</a:t>
            </a:r>
          </a:p>
          <a:p>
            <a:pPr marL="0" indent="0">
              <a:buNone/>
            </a:pPr>
            <a:r>
              <a:rPr lang="cs-CZ" sz="2900" dirty="0" smtClean="0"/>
              <a:t>        - </a:t>
            </a:r>
            <a:r>
              <a:rPr lang="cs-CZ" sz="2900" b="1" dirty="0" smtClean="0"/>
              <a:t>svis vznesmo</a:t>
            </a:r>
            <a:r>
              <a:rPr lang="cs-CZ" sz="2900" dirty="0" smtClean="0"/>
              <a:t>: nohy spočívají nad trupem;</a:t>
            </a:r>
          </a:p>
          <a:p>
            <a:pPr marL="0" indent="0">
              <a:buNone/>
            </a:pPr>
            <a:r>
              <a:rPr lang="cs-CZ" sz="2900" dirty="0" smtClean="0"/>
              <a:t>        - </a:t>
            </a:r>
            <a:r>
              <a:rPr lang="cs-CZ" sz="2900" b="1" dirty="0" smtClean="0"/>
              <a:t>svis střemhlav</a:t>
            </a:r>
            <a:r>
              <a:rPr lang="cs-CZ" sz="2900" dirty="0" smtClean="0"/>
              <a:t>: hlava, trup a nohy jsou v přímce.</a:t>
            </a:r>
            <a:endParaRPr lang="cs-CZ" sz="2900" dirty="0"/>
          </a:p>
          <a:p>
            <a:pPr marL="0" indent="0">
              <a:buNone/>
            </a:pPr>
            <a:endParaRPr lang="cs-CZ" sz="2900" dirty="0"/>
          </a:p>
          <a:p>
            <a:r>
              <a:rPr lang="cs-CZ" sz="2900" dirty="0"/>
              <a:t>Visy smíšené: </a:t>
            </a:r>
          </a:p>
          <a:p>
            <a:pPr marL="0" indent="0">
              <a:buNone/>
            </a:pPr>
            <a:r>
              <a:rPr lang="cs-CZ" sz="2900" dirty="0"/>
              <a:t>        - </a:t>
            </a:r>
            <a:r>
              <a:rPr lang="cs-CZ" sz="2900" b="1" dirty="0"/>
              <a:t>závěsem</a:t>
            </a:r>
            <a:r>
              <a:rPr lang="cs-CZ" sz="2900" dirty="0"/>
              <a:t>: v </a:t>
            </a:r>
            <a:r>
              <a:rPr lang="cs-CZ" sz="2900" dirty="0" smtClean="0"/>
              <a:t>podkolení;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        - </a:t>
            </a:r>
            <a:r>
              <a:rPr lang="cs-CZ" sz="2900" b="1" dirty="0"/>
              <a:t>oporem</a:t>
            </a:r>
            <a:r>
              <a:rPr lang="cs-CZ" sz="2900" dirty="0"/>
              <a:t>: stojmo, podřepmo, dřepmo, klečmo, sedmo, ležmo.</a:t>
            </a:r>
          </a:p>
          <a:p>
            <a:r>
              <a:rPr lang="cs-CZ" sz="2900" dirty="0"/>
              <a:t>Pohyby do visů a ve visech: náskoky, ručkování, komíhání, obraty, převraty, mety, spády, sešiny,</a:t>
            </a:r>
          </a:p>
          <a:p>
            <a:pPr marL="0" indent="0">
              <a:buNone/>
            </a:pPr>
            <a:r>
              <a:rPr lang="cs-CZ" sz="2900" dirty="0"/>
              <a:t>                                               odkmihy, toče.</a:t>
            </a:r>
          </a:p>
          <a:p>
            <a:pPr marL="0" indent="0">
              <a:buNone/>
            </a:pPr>
            <a:r>
              <a:rPr lang="cs-CZ" sz="2900" dirty="0"/>
              <a:t> </a:t>
            </a:r>
            <a:r>
              <a:rPr lang="cs-CZ" sz="2900" dirty="0" smtClean="0"/>
              <a:t>       </a:t>
            </a:r>
          </a:p>
          <a:p>
            <a:pPr marL="0" indent="0">
              <a:buNone/>
            </a:pPr>
            <a:r>
              <a:rPr lang="cs-CZ" dirty="0" smtClean="0"/>
              <a:t>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smtClean="0"/>
              <a:t>         </a:t>
            </a:r>
            <a:endParaRPr lang="cs-CZ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072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791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67910"/>
            <a:ext cx="10515600" cy="6289481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Def.: </a:t>
            </a:r>
            <a:r>
              <a:rPr lang="cs-CZ" sz="7200" dirty="0" smtClean="0"/>
              <a:t>Podpory </a:t>
            </a:r>
            <a:r>
              <a:rPr lang="cs-CZ" sz="7200" dirty="0"/>
              <a:t>jsou polohy těla na nářadí, s hlavním znakem působení těla na </a:t>
            </a:r>
            <a:r>
              <a:rPr lang="cs-CZ" sz="7200" dirty="0" smtClean="0"/>
              <a:t>nářadí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tlakem zhora</a:t>
            </a:r>
            <a:r>
              <a:rPr lang="cs-CZ" sz="7200" dirty="0"/>
              <a:t>.</a:t>
            </a:r>
          </a:p>
          <a:p>
            <a:pPr marL="0" indent="0">
              <a:buNone/>
            </a:pPr>
            <a:r>
              <a:rPr lang="cs-CZ" sz="7200" dirty="0"/>
              <a:t>              </a:t>
            </a:r>
            <a:r>
              <a:rPr lang="cs-CZ" sz="7200" dirty="0" smtClean="0"/>
              <a:t>Tělo se opírá o nářadí jen pažemi (částmi paží) nebo pažemi a jinou částí těla,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přičemž osa ramenní je vždy nad nářadím.</a:t>
            </a:r>
            <a:endParaRPr lang="cs-CZ" sz="7200" dirty="0"/>
          </a:p>
          <a:p>
            <a:pPr marL="0" indent="0">
              <a:buNone/>
            </a:pPr>
            <a:endParaRPr lang="cs-CZ" sz="7200" dirty="0"/>
          </a:p>
          <a:p>
            <a:r>
              <a:rPr lang="cs-CZ" sz="7200" b="1" dirty="0"/>
              <a:t>Rozdělení </a:t>
            </a:r>
            <a:r>
              <a:rPr lang="cs-CZ" sz="7200" b="1" dirty="0" smtClean="0"/>
              <a:t>podporů</a:t>
            </a:r>
            <a:r>
              <a:rPr lang="cs-CZ" sz="7200" b="1" dirty="0"/>
              <a:t>:</a:t>
            </a:r>
          </a:p>
          <a:p>
            <a:pPr marL="0" indent="0">
              <a:buNone/>
            </a:pPr>
            <a:r>
              <a:rPr lang="cs-CZ" sz="7200" dirty="0"/>
              <a:t>   a/ podle spočinutí části těla na nářadí:</a:t>
            </a:r>
          </a:p>
          <a:p>
            <a:pPr marL="0" indent="0">
              <a:buNone/>
            </a:pPr>
            <a:r>
              <a:rPr lang="cs-CZ" sz="7200" dirty="0"/>
              <a:t>        - </a:t>
            </a:r>
            <a:r>
              <a:rPr lang="cs-CZ" sz="7200" dirty="0" smtClean="0"/>
              <a:t>podpory </a:t>
            </a:r>
            <a:r>
              <a:rPr lang="cs-CZ" sz="7200" b="1" dirty="0"/>
              <a:t>prosté</a:t>
            </a:r>
            <a:r>
              <a:rPr lang="cs-CZ" sz="7200" dirty="0"/>
              <a:t>: tělo </a:t>
            </a:r>
            <a:r>
              <a:rPr lang="cs-CZ" sz="7200" dirty="0" smtClean="0"/>
              <a:t>se opírá o nářadí pažemi (částmi paží);</a:t>
            </a: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- </a:t>
            </a:r>
            <a:r>
              <a:rPr lang="cs-CZ" sz="7200" dirty="0" smtClean="0"/>
              <a:t>podpory </a:t>
            </a:r>
            <a:r>
              <a:rPr lang="cs-CZ" sz="7200" b="1" dirty="0"/>
              <a:t>smíšené</a:t>
            </a:r>
            <a:r>
              <a:rPr lang="cs-CZ" sz="7200" dirty="0"/>
              <a:t>: </a:t>
            </a:r>
            <a:r>
              <a:rPr lang="cs-CZ" sz="7200" dirty="0" smtClean="0"/>
              <a:t>tělo </a:t>
            </a:r>
            <a:r>
              <a:rPr lang="cs-CZ" sz="7200" dirty="0"/>
              <a:t>se opírá o nářadí pažemi (částmi paží</a:t>
            </a:r>
            <a:r>
              <a:rPr lang="cs-CZ" sz="7200" dirty="0" smtClean="0"/>
              <a:t>) a ještě jinou částí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                        těla (nohama, hýžděmi).</a:t>
            </a: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</a:t>
            </a:r>
            <a:r>
              <a:rPr lang="cs-CZ" sz="7200" dirty="0" smtClean="0"/>
              <a:t>b/podle </a:t>
            </a:r>
            <a:r>
              <a:rPr lang="cs-CZ" sz="7200" dirty="0"/>
              <a:t>polohy těla vzhledem k nářadí:</a:t>
            </a:r>
          </a:p>
          <a:p>
            <a:pPr marL="0" indent="0">
              <a:buNone/>
            </a:pPr>
            <a:r>
              <a:rPr lang="cs-CZ" sz="7200" dirty="0"/>
              <a:t>         - </a:t>
            </a:r>
            <a:r>
              <a:rPr lang="cs-CZ" sz="7200" dirty="0" smtClean="0"/>
              <a:t>podpory </a:t>
            </a:r>
            <a:r>
              <a:rPr lang="cs-CZ" sz="7200" b="1" dirty="0"/>
              <a:t>vpředu</a:t>
            </a:r>
            <a:r>
              <a:rPr lang="cs-CZ" sz="7200" dirty="0" smtClean="0"/>
              <a:t>: nářadí se nachází před tělem;</a:t>
            </a: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 - </a:t>
            </a:r>
            <a:r>
              <a:rPr lang="cs-CZ" sz="7200" dirty="0" smtClean="0"/>
              <a:t>podpory </a:t>
            </a:r>
            <a:r>
              <a:rPr lang="cs-CZ" sz="7200" b="1" dirty="0"/>
              <a:t>vzadu</a:t>
            </a:r>
            <a:r>
              <a:rPr lang="cs-CZ" sz="7200" dirty="0" smtClean="0"/>
              <a:t>: </a:t>
            </a:r>
            <a:r>
              <a:rPr lang="cs-CZ" sz="7200" dirty="0"/>
              <a:t>nářadí se nachází </a:t>
            </a:r>
            <a:r>
              <a:rPr lang="cs-CZ" sz="7200" dirty="0" smtClean="0"/>
              <a:t>za tělem;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- podpory </a:t>
            </a:r>
            <a:r>
              <a:rPr lang="cs-CZ" sz="7200" b="1" dirty="0" smtClean="0"/>
              <a:t>po stranách: </a:t>
            </a:r>
            <a:r>
              <a:rPr lang="cs-CZ" sz="7200" dirty="0" smtClean="0"/>
              <a:t>nářadí se nachází po stranách těla.</a:t>
            </a:r>
            <a:endParaRPr lang="cs-CZ" sz="7200" dirty="0"/>
          </a:p>
          <a:p>
            <a:pPr marL="0" indent="0">
              <a:buNone/>
            </a:pPr>
            <a:r>
              <a:rPr lang="cs-CZ" sz="4400" dirty="0"/>
              <a:t>   </a:t>
            </a:r>
            <a:r>
              <a:rPr lang="cs-CZ" sz="7200" dirty="0"/>
              <a:t>c/ podle natažení či pokrčení paží </a:t>
            </a:r>
            <a:r>
              <a:rPr lang="cs-CZ" sz="7200" dirty="0" smtClean="0"/>
              <a:t>v podporech rozlišujeme:</a:t>
            </a: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  - </a:t>
            </a:r>
            <a:r>
              <a:rPr lang="cs-CZ" sz="7200" b="1" dirty="0" smtClean="0"/>
              <a:t>vzpor</a:t>
            </a:r>
            <a:r>
              <a:rPr lang="cs-CZ" sz="7200" dirty="0" smtClean="0"/>
              <a:t>: </a:t>
            </a:r>
            <a:r>
              <a:rPr lang="cs-CZ" sz="7200" dirty="0"/>
              <a:t>paže jsou natažené;</a:t>
            </a:r>
          </a:p>
          <a:p>
            <a:pPr marL="0" indent="0">
              <a:buNone/>
            </a:pPr>
            <a:r>
              <a:rPr lang="cs-CZ" sz="7200" dirty="0"/>
              <a:t>          - </a:t>
            </a:r>
            <a:r>
              <a:rPr lang="cs-CZ" sz="7200" b="1" dirty="0"/>
              <a:t>mírný </a:t>
            </a:r>
            <a:r>
              <a:rPr lang="cs-CZ" sz="7200" b="1" dirty="0" smtClean="0"/>
              <a:t>klik</a:t>
            </a:r>
            <a:r>
              <a:rPr lang="cs-CZ" sz="7200" dirty="0" smtClean="0"/>
              <a:t>: </a:t>
            </a:r>
            <a:r>
              <a:rPr lang="cs-CZ" sz="7200" dirty="0"/>
              <a:t>paže jsou pokrčené;</a:t>
            </a:r>
          </a:p>
          <a:p>
            <a:pPr marL="0" indent="0">
              <a:buNone/>
            </a:pPr>
            <a:r>
              <a:rPr lang="cs-CZ" sz="7200" dirty="0"/>
              <a:t>          - </a:t>
            </a:r>
            <a:r>
              <a:rPr lang="cs-CZ" sz="7200" b="1" dirty="0" smtClean="0"/>
              <a:t>klik</a:t>
            </a:r>
            <a:r>
              <a:rPr lang="cs-CZ" sz="7200" dirty="0" smtClean="0"/>
              <a:t>: </a:t>
            </a:r>
            <a:r>
              <a:rPr lang="cs-CZ" sz="7200" dirty="0"/>
              <a:t>paže jsou skrčené</a:t>
            </a:r>
          </a:p>
          <a:p>
            <a:pPr marL="0" indent="0">
              <a:buNone/>
            </a:pPr>
            <a:r>
              <a:rPr lang="cs-CZ" sz="4400" dirty="0"/>
              <a:t>         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724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176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3082"/>
            <a:ext cx="10515600" cy="5764695"/>
          </a:xfrm>
        </p:spPr>
        <p:txBody>
          <a:bodyPr>
            <a:normAutofit fontScale="25000" lnSpcReduction="20000"/>
          </a:bodyPr>
          <a:lstStyle/>
          <a:p>
            <a:r>
              <a:rPr lang="cs-CZ" sz="7200" dirty="0" smtClean="0"/>
              <a:t>Podpory prosté: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- na rukou;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- na předloktích;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- záloktích;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- na pažích.</a:t>
            </a:r>
            <a:endParaRPr lang="cs-CZ" sz="4500" dirty="0" smtClean="0"/>
          </a:p>
          <a:p>
            <a:pPr marL="0" indent="0">
              <a:buNone/>
            </a:pPr>
            <a:endParaRPr lang="cs-CZ" sz="4500" dirty="0" smtClean="0"/>
          </a:p>
          <a:p>
            <a:r>
              <a:rPr lang="cs-CZ" sz="7200" dirty="0"/>
              <a:t>Zvláštnosti podporů prostých:</a:t>
            </a:r>
          </a:p>
          <a:p>
            <a:pPr marL="0" indent="0">
              <a:buNone/>
            </a:pPr>
            <a:r>
              <a:rPr lang="cs-CZ" sz="7200" dirty="0"/>
              <a:t>        - </a:t>
            </a:r>
            <a:r>
              <a:rPr lang="cs-CZ" sz="7200" b="1" dirty="0"/>
              <a:t>podpor vznesmo</a:t>
            </a:r>
            <a:r>
              <a:rPr lang="cs-CZ" sz="7200" dirty="0"/>
              <a:t>: nohy spočívají nad trupem;</a:t>
            </a:r>
          </a:p>
          <a:p>
            <a:pPr marL="0" indent="0">
              <a:buNone/>
            </a:pPr>
            <a:r>
              <a:rPr lang="cs-CZ" sz="7200" dirty="0"/>
              <a:t>        - </a:t>
            </a:r>
            <a:r>
              <a:rPr lang="cs-CZ" sz="7200" b="1" dirty="0"/>
              <a:t>podpor na levé</a:t>
            </a:r>
            <a:r>
              <a:rPr lang="cs-CZ" sz="7200" dirty="0"/>
              <a:t>: značí podepření pouze levou paží;</a:t>
            </a:r>
          </a:p>
          <a:p>
            <a:pPr marL="0" indent="0">
              <a:buNone/>
            </a:pPr>
            <a:r>
              <a:rPr lang="cs-CZ" sz="7200" dirty="0"/>
              <a:t>        - </a:t>
            </a:r>
            <a:r>
              <a:rPr lang="cs-CZ" sz="7200" b="1" dirty="0"/>
              <a:t>podpor jízdmo</a:t>
            </a:r>
            <a:r>
              <a:rPr lang="cs-CZ" sz="7200" dirty="0"/>
              <a:t>: nohy spočívají v bočném roznožení;</a:t>
            </a:r>
          </a:p>
          <a:p>
            <a:pPr marL="0" indent="0">
              <a:buNone/>
            </a:pPr>
            <a:r>
              <a:rPr lang="cs-CZ" sz="7200" dirty="0"/>
              <a:t>        - </a:t>
            </a:r>
            <a:r>
              <a:rPr lang="cs-CZ" sz="7200" b="1" dirty="0"/>
              <a:t>stoj</a:t>
            </a:r>
            <a:r>
              <a:rPr lang="cs-CZ" sz="7200" dirty="0"/>
              <a:t>: tělo spočívá v poloze střemhlav.</a:t>
            </a:r>
          </a:p>
          <a:p>
            <a:pPr marL="0" indent="0">
              <a:buNone/>
            </a:pPr>
            <a:endParaRPr lang="cs-CZ" sz="7200" dirty="0"/>
          </a:p>
          <a:p>
            <a:r>
              <a:rPr lang="cs-CZ" sz="7200" dirty="0"/>
              <a:t>Podpory smíšené: </a:t>
            </a:r>
            <a:r>
              <a:rPr lang="cs-CZ" sz="7200" b="1" dirty="0"/>
              <a:t>stojmo, podřepmo, dřepmo, klečmo, sedmo, ležmo.</a:t>
            </a:r>
          </a:p>
          <a:p>
            <a:r>
              <a:rPr lang="cs-CZ" sz="7200" dirty="0"/>
              <a:t>Pohyby do podporů a v podporech: náskoky, ručkování, komíhání, obraty, výmyky, vzepření, </a:t>
            </a:r>
          </a:p>
          <a:p>
            <a:pPr marL="0" indent="0">
              <a:buNone/>
            </a:pPr>
            <a:r>
              <a:rPr lang="cs-CZ" sz="7200" dirty="0"/>
              <a:t>                                                          </a:t>
            </a:r>
            <a:r>
              <a:rPr lang="cs-CZ" sz="7200" dirty="0" smtClean="0"/>
              <a:t>toče</a:t>
            </a:r>
            <a:r>
              <a:rPr lang="cs-CZ" sz="7200" dirty="0"/>
              <a:t>, převraty, mety. </a:t>
            </a:r>
          </a:p>
          <a:p>
            <a:pPr marL="0" indent="0">
              <a:buNone/>
            </a:pPr>
            <a:r>
              <a:rPr lang="cs-CZ" sz="7200" dirty="0"/>
              <a:t>                                                            </a:t>
            </a:r>
          </a:p>
          <a:p>
            <a:pPr marL="0" indent="0">
              <a:buNone/>
            </a:pPr>
            <a:r>
              <a:rPr lang="cs-CZ" sz="4500" dirty="0"/>
              <a:t>   </a:t>
            </a:r>
            <a:r>
              <a:rPr lang="cs-CZ" sz="4500" dirty="0" smtClean="0"/>
              <a:t>         </a:t>
            </a:r>
            <a:endParaRPr lang="cs-CZ" sz="45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579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4442"/>
            <a:ext cx="10515600" cy="7315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917"/>
            <a:ext cx="10515600" cy="5637474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Def.: </a:t>
            </a:r>
            <a:r>
              <a:rPr lang="cs-CZ" sz="7200" b="1" dirty="0" smtClean="0"/>
              <a:t>Sedy</a:t>
            </a:r>
            <a:r>
              <a:rPr lang="cs-CZ" sz="7200" dirty="0" smtClean="0"/>
              <a:t> </a:t>
            </a:r>
            <a:r>
              <a:rPr lang="cs-CZ" sz="7200" dirty="0"/>
              <a:t>jsou polohy těla na nářadí, s hlavním znakem </a:t>
            </a:r>
            <a:r>
              <a:rPr lang="cs-CZ" sz="7200" dirty="0" smtClean="0"/>
              <a:t>spočinutí </a:t>
            </a:r>
            <a:r>
              <a:rPr lang="cs-CZ" sz="7200" dirty="0"/>
              <a:t>těla na </a:t>
            </a:r>
            <a:r>
              <a:rPr lang="cs-CZ" sz="7200" dirty="0" smtClean="0"/>
              <a:t>nářadí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hýžděmi, vnitřní nebo zadní částí stehen.</a:t>
            </a: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      </a:t>
            </a:r>
            <a:r>
              <a:rPr lang="cs-CZ" sz="7200" dirty="0" smtClean="0"/>
              <a:t>Hlavní tíha těla cvičence spočívá na hýždích (stehnech) a částečně na rukách.</a:t>
            </a:r>
            <a:endParaRPr lang="cs-CZ" sz="7200" dirty="0"/>
          </a:p>
          <a:p>
            <a:r>
              <a:rPr lang="cs-CZ" sz="7200" dirty="0"/>
              <a:t> </a:t>
            </a:r>
            <a:r>
              <a:rPr lang="cs-CZ" sz="7200" dirty="0" smtClean="0"/>
              <a:t>     </a:t>
            </a:r>
            <a:r>
              <a:rPr lang="cs-CZ" sz="7200" b="1" dirty="0" smtClean="0"/>
              <a:t>Rozdělení sedů: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      </a:t>
            </a:r>
            <a:r>
              <a:rPr lang="cs-CZ" sz="7200" dirty="0" smtClean="0"/>
              <a:t>sedy </a:t>
            </a:r>
            <a:r>
              <a:rPr lang="cs-CZ" sz="7200" b="1" dirty="0" smtClean="0"/>
              <a:t>obounožné</a:t>
            </a:r>
            <a:r>
              <a:rPr lang="cs-CZ" sz="7200" dirty="0" smtClean="0"/>
              <a:t> - na nářadí spočívají obě hýždě (stehna); 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sedy jedno</a:t>
            </a:r>
            <a:r>
              <a:rPr lang="cs-CZ" sz="7200" b="1" dirty="0" smtClean="0"/>
              <a:t>nožné</a:t>
            </a:r>
            <a:r>
              <a:rPr lang="cs-CZ" sz="7200" dirty="0" smtClean="0"/>
              <a:t> -</a:t>
            </a:r>
            <a:r>
              <a:rPr lang="cs-CZ" sz="7200" b="1" dirty="0" smtClean="0"/>
              <a:t> </a:t>
            </a:r>
            <a:r>
              <a:rPr lang="cs-CZ" sz="7200" dirty="0"/>
              <a:t>na nářadí </a:t>
            </a:r>
            <a:r>
              <a:rPr lang="cs-CZ" sz="7200" dirty="0" smtClean="0"/>
              <a:t>spočívá jedna </a:t>
            </a:r>
            <a:r>
              <a:rPr lang="cs-CZ" sz="7200" dirty="0"/>
              <a:t>hýždě (</a:t>
            </a:r>
            <a:r>
              <a:rPr lang="cs-CZ" sz="7200" dirty="0" smtClean="0"/>
              <a:t>stehno);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 smtClean="0"/>
              <a:t>           podle vzájemné polohy nohou v sedu, rozlišujeme: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sedy: </a:t>
            </a:r>
            <a:r>
              <a:rPr lang="cs-CZ" sz="7200" b="1" dirty="0" smtClean="0"/>
              <a:t>snožné, roznožné, zkřižné a nožné</a:t>
            </a:r>
            <a:r>
              <a:rPr lang="cs-CZ" sz="7200" dirty="0" smtClean="0"/>
              <a:t>;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 smtClean="0"/>
              <a:t>           podle úhlu mezi stehnem a bércem rozlišujeme: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</a:t>
            </a:r>
            <a:r>
              <a:rPr lang="cs-CZ" sz="7200" b="1" dirty="0" smtClean="0"/>
              <a:t>sedy</a:t>
            </a:r>
            <a:r>
              <a:rPr lang="cs-CZ" sz="7200" dirty="0" smtClean="0"/>
              <a:t> – nohy jsou napjaté;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</a:t>
            </a:r>
            <a:r>
              <a:rPr lang="cs-CZ" sz="7200" b="1" dirty="0" smtClean="0"/>
              <a:t>sedy pokrčmo </a:t>
            </a:r>
            <a:r>
              <a:rPr lang="cs-CZ" sz="7200" dirty="0" smtClean="0"/>
              <a:t>– stehna a bérec svírají tupý úhel;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</a:t>
            </a:r>
            <a:r>
              <a:rPr lang="cs-CZ" sz="7200" b="1" dirty="0" smtClean="0"/>
              <a:t>sedy skrčmo </a:t>
            </a:r>
            <a:r>
              <a:rPr lang="cs-CZ" sz="7200" dirty="0" smtClean="0"/>
              <a:t>- </a:t>
            </a:r>
            <a:r>
              <a:rPr lang="cs-CZ" sz="7200" dirty="0"/>
              <a:t>stehna a bérec svírají </a:t>
            </a:r>
            <a:r>
              <a:rPr lang="cs-CZ" sz="7200" dirty="0" smtClean="0"/>
              <a:t>ostrý </a:t>
            </a:r>
            <a:r>
              <a:rPr lang="cs-CZ" sz="7200" dirty="0"/>
              <a:t>úhel</a:t>
            </a:r>
            <a:r>
              <a:rPr lang="cs-CZ" sz="7200" dirty="0" smtClean="0"/>
              <a:t>;</a:t>
            </a:r>
          </a:p>
          <a:p>
            <a:pPr marL="0" indent="0">
              <a:buNone/>
            </a:pPr>
            <a:endParaRPr lang="cs-CZ" sz="7200" dirty="0" smtClean="0"/>
          </a:p>
          <a:p>
            <a:endParaRPr lang="cs-CZ" sz="7200" dirty="0" smtClean="0"/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488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4198"/>
            <a:ext cx="10515600" cy="8428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605669"/>
          </a:xfrm>
        </p:spPr>
        <p:txBody>
          <a:bodyPr>
            <a:normAutofit/>
          </a:bodyPr>
          <a:lstStyle/>
          <a:p>
            <a:r>
              <a:rPr lang="cs-CZ" sz="1900" dirty="0" smtClean="0"/>
              <a:t>Zvláštnosti </a:t>
            </a:r>
            <a:r>
              <a:rPr lang="cs-CZ" sz="1900" dirty="0"/>
              <a:t>popisů sedů</a:t>
            </a:r>
          </a:p>
          <a:p>
            <a:pPr marL="3228975" indent="-3228975">
              <a:buNone/>
            </a:pPr>
            <a:r>
              <a:rPr lang="cs-CZ" sz="1900" dirty="0"/>
              <a:t>        </a:t>
            </a:r>
            <a:r>
              <a:rPr lang="cs-CZ" sz="1900" b="1" dirty="0"/>
              <a:t>Sedy roznožné bočné </a:t>
            </a:r>
            <a:r>
              <a:rPr lang="cs-CZ" sz="1900" dirty="0"/>
              <a:t>– na bradlech nebo na kladině, kdy ruce přidržují nářadí před tělem nebo za tělem;</a:t>
            </a:r>
          </a:p>
          <a:p>
            <a:pPr marL="1527175" indent="-1527175">
              <a:buNone/>
            </a:pPr>
            <a:r>
              <a:rPr lang="cs-CZ" sz="1900" dirty="0"/>
              <a:t>        </a:t>
            </a:r>
            <a:r>
              <a:rPr lang="cs-CZ" sz="1900" b="1" dirty="0"/>
              <a:t>Svírka – </a:t>
            </a:r>
            <a:r>
              <a:rPr lang="cs-CZ" sz="1900" dirty="0"/>
              <a:t>je sed roznožný boční na bradlech, s pažemi v upažení. </a:t>
            </a:r>
            <a:endParaRPr lang="cs-CZ" sz="1900" dirty="0" smtClean="0"/>
          </a:p>
          <a:p>
            <a:pPr marL="1527175" indent="-1527175">
              <a:buNone/>
            </a:pPr>
            <a:r>
              <a:rPr lang="cs-CZ" sz="1900" dirty="0"/>
              <a:t> </a:t>
            </a:r>
            <a:r>
              <a:rPr lang="cs-CZ" sz="1900" dirty="0" smtClean="0"/>
              <a:t>       Pohyby do sedů a v sedech:</a:t>
            </a:r>
          </a:p>
          <a:p>
            <a:pPr marL="0" indent="0">
              <a:buNone/>
            </a:pPr>
            <a:r>
              <a:rPr lang="cs-CZ" sz="1900" dirty="0"/>
              <a:t> </a:t>
            </a:r>
            <a:r>
              <a:rPr lang="cs-CZ" sz="1900" dirty="0" smtClean="0"/>
              <a:t>            </a:t>
            </a:r>
            <a:r>
              <a:rPr lang="cs-CZ" sz="1900" b="1" dirty="0" smtClean="0"/>
              <a:t>změny sedů </a:t>
            </a:r>
            <a:r>
              <a:rPr lang="cs-CZ" sz="1900" dirty="0" smtClean="0"/>
              <a:t>– provádějí se ze sedu do sedu nebo z jiné polohy do sedu;</a:t>
            </a:r>
          </a:p>
          <a:p>
            <a:pPr marL="3411538" indent="-3411538">
              <a:buNone/>
            </a:pPr>
            <a:r>
              <a:rPr lang="cs-CZ" sz="1900" dirty="0"/>
              <a:t> </a:t>
            </a:r>
            <a:r>
              <a:rPr lang="cs-CZ" sz="1900" dirty="0" smtClean="0"/>
              <a:t>            </a:t>
            </a:r>
            <a:r>
              <a:rPr lang="cs-CZ" sz="1900" b="1" dirty="0" smtClean="0"/>
              <a:t>výsedy nebo sesedy </a:t>
            </a:r>
            <a:r>
              <a:rPr lang="cs-CZ" sz="1900" dirty="0" smtClean="0"/>
              <a:t>– pohyb do sedu nebo ze sedu je spojený s pohyby nohou přes     nářadí.</a:t>
            </a:r>
            <a:endParaRPr lang="cs-CZ" sz="1900" dirty="0"/>
          </a:p>
          <a:p>
            <a:pPr marL="0" indent="0">
              <a:buNone/>
            </a:pPr>
            <a:r>
              <a:rPr lang="cs-CZ" sz="19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430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38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Ručkování, lezení a šplhání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55374"/>
            <a:ext cx="10515600" cy="6202017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Def.: </a:t>
            </a:r>
            <a:r>
              <a:rPr lang="cs-CZ" sz="7200" b="1" dirty="0" smtClean="0"/>
              <a:t>Ručkování, lezení a šplhání </a:t>
            </a:r>
            <a:r>
              <a:rPr lang="cs-CZ" sz="7200" dirty="0" smtClean="0"/>
              <a:t>jsou pohyby </a:t>
            </a:r>
            <a:r>
              <a:rPr lang="cs-CZ" sz="7200" dirty="0"/>
              <a:t>těla na nářadí, s hlavním </a:t>
            </a:r>
            <a:r>
              <a:rPr lang="cs-CZ" sz="7200" dirty="0" smtClean="0"/>
              <a:t>znakem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přemísťování těla po nářadí pomocí paží nebo paží a jiných částí těla.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         Ručkování </a:t>
            </a:r>
            <a:r>
              <a:rPr lang="cs-CZ" sz="7200" dirty="0" smtClean="0"/>
              <a:t>– je pohyb pouze pomocí paží.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</a:t>
            </a:r>
            <a:r>
              <a:rPr lang="cs-CZ" sz="7200" b="1" dirty="0" smtClean="0"/>
              <a:t>Lezení </a:t>
            </a:r>
            <a:r>
              <a:rPr lang="cs-CZ" sz="7200" dirty="0" smtClean="0"/>
              <a:t>– je pohyb pomocí paží a nohou.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</a:t>
            </a:r>
            <a:r>
              <a:rPr lang="cs-CZ" sz="7200" b="1" dirty="0" smtClean="0"/>
              <a:t>Šplhání</a:t>
            </a:r>
            <a:r>
              <a:rPr lang="cs-CZ" sz="7200" dirty="0" smtClean="0"/>
              <a:t> – je ručkování nebo lezení na šplhadle (lano, tyč).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</a:t>
            </a:r>
          </a:p>
          <a:p>
            <a:r>
              <a:rPr lang="cs-CZ" sz="7200" dirty="0"/>
              <a:t> </a:t>
            </a:r>
            <a:r>
              <a:rPr lang="cs-CZ" sz="7200" dirty="0" smtClean="0"/>
              <a:t>Podle způsobu postupu paží po nářadí, rozlišujeme: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ručkování – </a:t>
            </a:r>
            <a:r>
              <a:rPr lang="cs-CZ" sz="7200" b="1" dirty="0" smtClean="0"/>
              <a:t>střídnoruč, souruč nebo jednoruč.</a:t>
            </a:r>
          </a:p>
          <a:p>
            <a:r>
              <a:rPr lang="cs-CZ" sz="7200" dirty="0" smtClean="0"/>
              <a:t>Podle směru postupu po nářadí rozlišujeme: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ručkování nebo lezení – </a:t>
            </a:r>
            <a:r>
              <a:rPr lang="cs-CZ" sz="7200" b="1" dirty="0" smtClean="0"/>
              <a:t>vpřed, vzad, stranou, vzhůru nebo dolů;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šplhání – </a:t>
            </a:r>
            <a:r>
              <a:rPr lang="cs-CZ" sz="7200" b="1" dirty="0" smtClean="0"/>
              <a:t>vzhůru nebo dolů.</a:t>
            </a:r>
          </a:p>
          <a:p>
            <a:endParaRPr lang="cs-CZ" sz="7200" dirty="0"/>
          </a:p>
          <a:p>
            <a:r>
              <a:rPr lang="cs-CZ" sz="7200" dirty="0" smtClean="0"/>
              <a:t>Zvláštnosti popisu ručkování, lezení a šplhání: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ručkování střídnoruč lze provádět – </a:t>
            </a:r>
            <a:r>
              <a:rPr lang="cs-CZ" sz="7200" b="1" dirty="0" smtClean="0"/>
              <a:t>dosahováním nebo přesahováním;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lezení vzhůru označujeme jako </a:t>
            </a:r>
            <a:r>
              <a:rPr lang="cs-CZ" sz="7200" b="1" dirty="0" smtClean="0"/>
              <a:t>vylézání;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lezení dolů označujeme jako </a:t>
            </a:r>
            <a:r>
              <a:rPr lang="cs-CZ" sz="7200" b="1" dirty="0" smtClean="0"/>
              <a:t>slézání;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šplhání lze provádět </a:t>
            </a:r>
            <a:r>
              <a:rPr lang="cs-CZ" sz="7200" b="1" dirty="0" smtClean="0"/>
              <a:t>bez přírazu </a:t>
            </a:r>
            <a:r>
              <a:rPr lang="cs-CZ" sz="7200" dirty="0" smtClean="0"/>
              <a:t>(pouze pomocí paží);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šplhání prováděné pomocí paží a nohou je tzv. </a:t>
            </a:r>
            <a:r>
              <a:rPr lang="cs-CZ" sz="7200" b="1" dirty="0" smtClean="0"/>
              <a:t>s přírazem </a:t>
            </a:r>
            <a:r>
              <a:rPr lang="cs-CZ" sz="7200" dirty="0" smtClean="0"/>
              <a:t>– kličkou, obounož, chodidly.</a:t>
            </a:r>
            <a:endParaRPr lang="cs-CZ" sz="7200" dirty="0"/>
          </a:p>
          <a:p>
            <a:pPr marL="0" indent="0">
              <a:buNone/>
            </a:pPr>
            <a:r>
              <a:rPr lang="cs-CZ" sz="5500" dirty="0" smtClean="0"/>
              <a:t>            </a:t>
            </a:r>
            <a:endParaRPr lang="cs-CZ" sz="5500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899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308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Komíhání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9816"/>
            <a:ext cx="10515600" cy="5947575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Def.: </a:t>
            </a:r>
            <a:r>
              <a:rPr lang="cs-CZ" sz="7200" b="1" dirty="0" smtClean="0"/>
              <a:t>Komíhání </a:t>
            </a:r>
            <a:r>
              <a:rPr lang="cs-CZ" sz="7200" dirty="0" smtClean="0"/>
              <a:t>jsou kyvadlové pohyby </a:t>
            </a:r>
            <a:r>
              <a:rPr lang="cs-CZ" sz="7200" dirty="0"/>
              <a:t>těla na </a:t>
            </a:r>
            <a:r>
              <a:rPr lang="cs-CZ" sz="7200" dirty="0" smtClean="0"/>
              <a:t>nářadí ve visu nebo v podporu, prováděné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kolem pevné (nebo pohyblivé) osy dohmatu ve visu (hrazda, kruhy) nebo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pevné (pohyblivé) osy ramenní v podporu na bradlech.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</a:t>
            </a:r>
            <a:r>
              <a:rPr lang="cs-CZ" sz="7200" b="1" dirty="0" smtClean="0"/>
              <a:t>Houpání </a:t>
            </a:r>
            <a:r>
              <a:rPr lang="cs-CZ" sz="7200" dirty="0" smtClean="0"/>
              <a:t>je druh komíhání, při kterém kyvadlový pohyb provádí tělo současně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s nářadím (např. na kruzích).</a:t>
            </a:r>
          </a:p>
          <a:p>
            <a:pPr marL="0" indent="0">
              <a:buNone/>
            </a:pPr>
            <a:r>
              <a:rPr lang="cs-CZ" sz="7200" dirty="0" smtClean="0"/>
              <a:t>       </a:t>
            </a:r>
            <a:endParaRPr lang="cs-CZ" sz="7200" dirty="0"/>
          </a:p>
          <a:p>
            <a:r>
              <a:rPr lang="cs-CZ" sz="7200" dirty="0" smtClean="0"/>
              <a:t>Zvláštnosti popisu komíhání: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r>
              <a:rPr lang="cs-CZ" sz="7200" b="1" dirty="0" smtClean="0"/>
              <a:t>kmih</a:t>
            </a:r>
            <a:r>
              <a:rPr lang="cs-CZ" sz="7200" dirty="0" smtClean="0"/>
              <a:t> – je jeden kyvadlový pohyb těla z jedné krajní polohy do druhé;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r>
              <a:rPr lang="cs-CZ" sz="7200" b="1" dirty="0" smtClean="0"/>
              <a:t>předkmih</a:t>
            </a:r>
            <a:r>
              <a:rPr lang="cs-CZ" sz="7200" dirty="0" smtClean="0"/>
              <a:t> – je kyvadlový pohyb těla vpřed;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r>
              <a:rPr lang="cs-CZ" sz="7200" b="1" dirty="0" smtClean="0"/>
              <a:t>zákmih</a:t>
            </a:r>
            <a:r>
              <a:rPr lang="cs-CZ" sz="7200" dirty="0" smtClean="0"/>
              <a:t> - </a:t>
            </a:r>
            <a:r>
              <a:rPr lang="cs-CZ" sz="7200" dirty="0"/>
              <a:t>je kyvadlový pohyb těla </a:t>
            </a:r>
            <a:r>
              <a:rPr lang="cs-CZ" sz="7200" dirty="0" smtClean="0"/>
              <a:t>vzad;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r>
              <a:rPr lang="cs-CZ" sz="7200" b="1" dirty="0" smtClean="0"/>
              <a:t>kmih stranou </a:t>
            </a:r>
            <a:r>
              <a:rPr lang="cs-CZ" sz="7200" dirty="0" smtClean="0"/>
              <a:t>– je kyvadlový pohyb těla v čelné rovině;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r>
              <a:rPr lang="cs-CZ" sz="7200" b="1" dirty="0" smtClean="0"/>
              <a:t>mezikmih</a:t>
            </a:r>
            <a:r>
              <a:rPr lang="cs-CZ" sz="7200" dirty="0" smtClean="0"/>
              <a:t> – je jeden kmih mezi dvěma cvičebními tvary;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r>
              <a:rPr lang="cs-CZ" sz="7200" b="1" dirty="0" smtClean="0"/>
              <a:t>kmih podmetmo </a:t>
            </a:r>
            <a:r>
              <a:rPr lang="cs-CZ" sz="7200" dirty="0" smtClean="0"/>
              <a:t>– je kmih provedený svisem vznesmo do svisu (podporem vznesmo do podporu);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r>
              <a:rPr lang="cs-CZ" sz="7200" b="1" dirty="0" smtClean="0"/>
              <a:t>nabírání kmihu </a:t>
            </a:r>
            <a:r>
              <a:rPr lang="cs-CZ" sz="7200" dirty="0" smtClean="0"/>
              <a:t>– je způsob zahájení cvičení kmihem a lze provést: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                           přednožením, zanožením, shybem, kmitáním, kmihem podmetmo;</a:t>
            </a:r>
          </a:p>
          <a:p>
            <a:pPr marL="0" indent="0">
              <a:buNone/>
            </a:pPr>
            <a:r>
              <a:rPr lang="cs-CZ" sz="5500" dirty="0"/>
              <a:t> </a:t>
            </a:r>
            <a:r>
              <a:rPr lang="cs-CZ" sz="5500" dirty="0" smtClean="0"/>
              <a:t>    </a:t>
            </a:r>
            <a:endParaRPr lang="cs-CZ" sz="1900" dirty="0"/>
          </a:p>
          <a:p>
            <a:pPr marL="0" indent="0">
              <a:buNone/>
            </a:pPr>
            <a:endParaRPr lang="cs-CZ" sz="1900" dirty="0" smtClean="0"/>
          </a:p>
          <a:p>
            <a:endParaRPr lang="cs-CZ" sz="1900" dirty="0"/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647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839</TotalTime>
  <Words>2301</Words>
  <Application>Microsoft Office PowerPoint</Application>
  <PresentationFormat>Širokoúhlá obrazovka</PresentationFormat>
  <Paragraphs>264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Fazeta</vt:lpstr>
      <vt:lpstr>Názvosloví I - cvičení na nářadí</vt:lpstr>
      <vt:lpstr>Visy</vt:lpstr>
      <vt:lpstr>Visy</vt:lpstr>
      <vt:lpstr>Podpory</vt:lpstr>
      <vt:lpstr>Podpory</vt:lpstr>
      <vt:lpstr>Sedy</vt:lpstr>
      <vt:lpstr>Sedy</vt:lpstr>
      <vt:lpstr>Ručkování, lezení a šplhání</vt:lpstr>
      <vt:lpstr>Komíhání</vt:lpstr>
      <vt:lpstr>Komíhání</vt:lpstr>
      <vt:lpstr>Názvosloví II - cvičení na nářadí</vt:lpstr>
      <vt:lpstr>Obraty</vt:lpstr>
      <vt:lpstr>Přechody z poloh nižších do poloh  vyšších (výmyky a vzepření)</vt:lpstr>
      <vt:lpstr>Toče</vt:lpstr>
      <vt:lpstr>Mety</vt:lpstr>
      <vt:lpstr>Převraty</vt:lpstr>
      <vt:lpstr>Převraty</vt:lpstr>
      <vt:lpstr>Přechody z poloh vyšších do poloh nižších</vt:lpstr>
      <vt:lpstr>Přechody z poloh vyšších do poloh   nižších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II</dc:title>
  <dc:creator>Jiří Dygrín</dc:creator>
  <cp:lastModifiedBy>Jiří Dygrín</cp:lastModifiedBy>
  <cp:revision>79</cp:revision>
  <dcterms:created xsi:type="dcterms:W3CDTF">2020-10-12T16:15:36Z</dcterms:created>
  <dcterms:modified xsi:type="dcterms:W3CDTF">2021-10-12T11:27:59Z</dcterms:modified>
</cp:coreProperties>
</file>